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7" r:id="rId18"/>
    <p:sldId id="278" r:id="rId19"/>
    <p:sldId id="271" r:id="rId20"/>
    <p:sldId id="272" r:id="rId21"/>
    <p:sldId id="273" r:id="rId22"/>
    <p:sldId id="274" r:id="rId23"/>
    <p:sldId id="275" r:id="rId24"/>
    <p:sldId id="280" r:id="rId25"/>
    <p:sldId id="276" r:id="rId2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03179A-849D-4C03-9EEB-698B1ACDD360}" type="datetimeFigureOut">
              <a:rPr lang="sl-SI" smtClean="0"/>
              <a:pPr/>
              <a:t>9.5.2014</a:t>
            </a:fld>
            <a:endParaRPr lang="sl-S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3179A-849D-4C03-9EEB-698B1ACDD360}" type="datetimeFigureOut">
              <a:rPr lang="sl-SI" smtClean="0"/>
              <a:pPr/>
              <a:t>9.5.2014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3179A-849D-4C03-9EEB-698B1ACDD360}" type="datetimeFigureOut">
              <a:rPr lang="sl-SI" smtClean="0"/>
              <a:pPr/>
              <a:t>9.5.2014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3179A-849D-4C03-9EEB-698B1ACDD360}" type="datetimeFigureOut">
              <a:rPr lang="sl-SI" smtClean="0"/>
              <a:pPr/>
              <a:t>9.5.2014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3179A-849D-4C03-9EEB-698B1ACDD360}" type="datetimeFigureOut">
              <a:rPr lang="sl-SI" smtClean="0"/>
              <a:pPr/>
              <a:t>9.5.2014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3179A-849D-4C03-9EEB-698B1ACDD360}" type="datetimeFigureOut">
              <a:rPr lang="sl-SI" smtClean="0"/>
              <a:pPr/>
              <a:t>9.5.2014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3179A-849D-4C03-9EEB-698B1ACDD360}" type="datetimeFigureOut">
              <a:rPr lang="sl-SI" smtClean="0"/>
              <a:pPr/>
              <a:t>9.5.2014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3179A-849D-4C03-9EEB-698B1ACDD360}" type="datetimeFigureOut">
              <a:rPr lang="sl-SI" smtClean="0"/>
              <a:pPr/>
              <a:t>9.5.2014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3179A-849D-4C03-9EEB-698B1ACDD360}" type="datetimeFigureOut">
              <a:rPr lang="sl-SI" smtClean="0"/>
              <a:pPr/>
              <a:t>9.5.2014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103179A-849D-4C03-9EEB-698B1ACDD360}" type="datetimeFigureOut">
              <a:rPr lang="sl-SI" smtClean="0"/>
              <a:pPr/>
              <a:t>9.5.2014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03179A-849D-4C03-9EEB-698B1ACDD360}" type="datetimeFigureOut">
              <a:rPr lang="sl-SI" smtClean="0"/>
              <a:pPr/>
              <a:t>9.5.2014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103179A-849D-4C03-9EEB-698B1ACDD360}" type="datetimeFigureOut">
              <a:rPr lang="sl-SI" smtClean="0"/>
              <a:pPr/>
              <a:t>9.5.2014</a:t>
            </a:fld>
            <a:endParaRPr lang="sl-S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NATJECANJA</a:t>
            </a:r>
            <a:br>
              <a:rPr lang="sl-SI" dirty="0" smtClean="0"/>
            </a:br>
            <a:r>
              <a:rPr lang="sl-SI" dirty="0" smtClean="0"/>
              <a:t>šk.god. 2013./2014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 smtClean="0"/>
              <a:t>Druga gimnazija Varaždin</a:t>
            </a:r>
          </a:p>
          <a:p>
            <a:r>
              <a:rPr lang="sl-SI" dirty="0" smtClean="0"/>
              <a:t>Nastavničko vijeće</a:t>
            </a:r>
          </a:p>
          <a:p>
            <a:r>
              <a:rPr lang="sl-SI" smtClean="0"/>
              <a:t>29.04.2014</a:t>
            </a:r>
            <a:r>
              <a:rPr lang="sl-SI" dirty="0" smtClean="0"/>
              <a:t>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329642" cy="498317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ŽUPANIJSKA </a:t>
            </a:r>
            <a:r>
              <a:rPr lang="en-US" b="1" dirty="0" err="1" smtClean="0"/>
              <a:t>RAZINA</a:t>
            </a:r>
            <a:r>
              <a:rPr lang="en-US" dirty="0" smtClean="0"/>
              <a:t>-</a:t>
            </a:r>
            <a:r>
              <a:rPr lang="sl-SI" dirty="0" smtClean="0"/>
              <a:t> održana</a:t>
            </a:r>
            <a:r>
              <a:rPr lang="en-US" dirty="0" smtClean="0"/>
              <a:t> </a:t>
            </a:r>
            <a:r>
              <a:rPr lang="en-US" dirty="0"/>
              <a:t>13.03.2014.</a:t>
            </a:r>
            <a:endParaRPr lang="sl-SI" dirty="0"/>
          </a:p>
          <a:p>
            <a:r>
              <a:rPr lang="en-US" dirty="0" err="1"/>
              <a:t>Ostvareni</a:t>
            </a:r>
            <a:r>
              <a:rPr lang="en-US" dirty="0"/>
              <a:t> </a:t>
            </a:r>
            <a:r>
              <a:rPr lang="en-US" dirty="0" err="1"/>
              <a:t>rezultati</a:t>
            </a:r>
            <a:r>
              <a:rPr lang="en-US" dirty="0"/>
              <a:t>:</a:t>
            </a:r>
            <a:endParaRPr lang="sl-SI" dirty="0"/>
          </a:p>
          <a:p>
            <a:r>
              <a:rPr lang="en-US" b="1" i="1" u="sng" dirty="0"/>
              <a:t>1. </a:t>
            </a:r>
            <a:r>
              <a:rPr lang="en-US" b="1" i="1" u="sng" dirty="0" err="1"/>
              <a:t>razredi</a:t>
            </a:r>
            <a:r>
              <a:rPr lang="en-US" dirty="0"/>
              <a:t>- </a:t>
            </a:r>
            <a:r>
              <a:rPr lang="en-US" b="1" dirty="0"/>
              <a:t>11.mjesto</a:t>
            </a:r>
            <a:r>
              <a:rPr lang="en-US" dirty="0"/>
              <a:t>( Iva </a:t>
            </a:r>
            <a:r>
              <a:rPr lang="en-US" dirty="0" err="1"/>
              <a:t>Ostri</a:t>
            </a:r>
            <a:r>
              <a:rPr lang="hr-HR" dirty="0"/>
              <a:t>čki); </a:t>
            </a:r>
            <a:r>
              <a:rPr lang="hr-HR" b="1" dirty="0"/>
              <a:t>12. mjesto</a:t>
            </a:r>
            <a:r>
              <a:rPr lang="hr-HR" dirty="0"/>
              <a:t>( Matej Mihaljević); </a:t>
            </a:r>
            <a:r>
              <a:rPr lang="hr-HR" b="1" dirty="0"/>
              <a:t>13.mjesto</a:t>
            </a:r>
            <a:r>
              <a:rPr lang="hr-HR" dirty="0"/>
              <a:t>( Leon Bojić); </a:t>
            </a:r>
            <a:r>
              <a:rPr lang="hr-HR" b="1" dirty="0"/>
              <a:t>15.mjesto</a:t>
            </a:r>
            <a:r>
              <a:rPr lang="hr-HR" dirty="0"/>
              <a:t>(Dorotea Matoc, Emina Plantak); </a:t>
            </a:r>
            <a:r>
              <a:rPr lang="hr-HR" b="1" dirty="0"/>
              <a:t>20.mjesto</a:t>
            </a:r>
            <a:r>
              <a:rPr lang="hr-HR" dirty="0"/>
              <a:t>(Alan Behin)</a:t>
            </a:r>
            <a:endParaRPr lang="sl-SI" dirty="0"/>
          </a:p>
          <a:p>
            <a:r>
              <a:rPr lang="en-US" b="1" i="1" u="sng" dirty="0"/>
              <a:t>2.razredi</a:t>
            </a:r>
            <a:r>
              <a:rPr lang="en-US" dirty="0"/>
              <a:t>- </a:t>
            </a:r>
            <a:r>
              <a:rPr lang="en-US" b="1" dirty="0"/>
              <a:t>4.mjesto</a:t>
            </a:r>
            <a:r>
              <a:rPr lang="en-US" dirty="0"/>
              <a:t> ( </a:t>
            </a:r>
            <a:r>
              <a:rPr lang="en-US" dirty="0" err="1"/>
              <a:t>Mirjam</a:t>
            </a:r>
            <a:r>
              <a:rPr lang="en-US" dirty="0"/>
              <a:t> </a:t>
            </a:r>
            <a:r>
              <a:rPr lang="en-US" dirty="0" err="1"/>
              <a:t>Nižeti</a:t>
            </a:r>
            <a:r>
              <a:rPr lang="hr-HR" dirty="0"/>
              <a:t>ć); </a:t>
            </a:r>
            <a:r>
              <a:rPr lang="hr-HR" b="1" dirty="0"/>
              <a:t>8.mjesto</a:t>
            </a:r>
            <a:r>
              <a:rPr lang="hr-HR" dirty="0"/>
              <a:t> ( Tara Golubić); </a:t>
            </a:r>
            <a:r>
              <a:rPr lang="hr-HR" b="1" dirty="0"/>
              <a:t>9.mjesto</a:t>
            </a:r>
            <a:r>
              <a:rPr lang="hr-HR" dirty="0"/>
              <a:t> (Leonardo Vinković); </a:t>
            </a:r>
            <a:r>
              <a:rPr lang="hr-HR" b="1" dirty="0"/>
              <a:t>11. mjesto</a:t>
            </a:r>
            <a:r>
              <a:rPr lang="hr-HR" dirty="0"/>
              <a:t> (Dominik Grudiček); </a:t>
            </a:r>
            <a:r>
              <a:rPr lang="hr-HR" b="1" dirty="0"/>
              <a:t>15. mjesto</a:t>
            </a:r>
            <a:r>
              <a:rPr lang="hr-HR" dirty="0"/>
              <a:t> ( Edi Pavišić); </a:t>
            </a:r>
            <a:r>
              <a:rPr lang="hr-HR" b="1" dirty="0"/>
              <a:t>16. mjesto</a:t>
            </a:r>
            <a:r>
              <a:rPr lang="hr-HR" dirty="0"/>
              <a:t> ( Elena Medved); </a:t>
            </a:r>
            <a:r>
              <a:rPr lang="hr-HR" b="1" dirty="0"/>
              <a:t>18.mjesto</a:t>
            </a:r>
            <a:r>
              <a:rPr lang="hr-HR" dirty="0"/>
              <a:t> (Terezija Gerbus); </a:t>
            </a:r>
            <a:r>
              <a:rPr lang="hr-HR" b="1" dirty="0"/>
              <a:t>20.mjesto</a:t>
            </a:r>
            <a:r>
              <a:rPr lang="hr-HR" dirty="0"/>
              <a:t> (Ana Novak);</a:t>
            </a:r>
            <a:endParaRPr lang="sl-SI" dirty="0"/>
          </a:p>
          <a:p>
            <a:r>
              <a:rPr lang="en-US" b="1" i="1" u="sng" dirty="0"/>
              <a:t>3.razredi</a:t>
            </a:r>
            <a:r>
              <a:rPr lang="en-US" dirty="0"/>
              <a:t>- </a:t>
            </a:r>
            <a:r>
              <a:rPr lang="en-US" b="1" dirty="0"/>
              <a:t>4.mjesto</a:t>
            </a:r>
            <a:r>
              <a:rPr lang="en-US" dirty="0"/>
              <a:t> ( </a:t>
            </a:r>
            <a:r>
              <a:rPr lang="en-US" dirty="0" err="1"/>
              <a:t>Maja</a:t>
            </a:r>
            <a:r>
              <a:rPr lang="en-US" dirty="0"/>
              <a:t> </a:t>
            </a:r>
            <a:r>
              <a:rPr lang="en-US" dirty="0" err="1"/>
              <a:t>Pu</a:t>
            </a:r>
            <a:r>
              <a:rPr lang="hr-HR" dirty="0"/>
              <a:t>ček); </a:t>
            </a:r>
            <a:r>
              <a:rPr lang="hr-HR" b="1" dirty="0"/>
              <a:t>7.mjesto</a:t>
            </a:r>
            <a:r>
              <a:rPr lang="hr-HR" dirty="0"/>
              <a:t> (Amalija Puškadija); </a:t>
            </a:r>
            <a:r>
              <a:rPr lang="hr-HR" b="1" dirty="0"/>
              <a:t>8.mjesto</a:t>
            </a:r>
            <a:r>
              <a:rPr lang="hr-HR" dirty="0"/>
              <a:t> (Andrej Biškup)</a:t>
            </a:r>
            <a:endParaRPr lang="sl-SI" dirty="0"/>
          </a:p>
          <a:p>
            <a:r>
              <a:rPr lang="en-US" b="1" i="1" u="sng" dirty="0"/>
              <a:t>4.razredi</a:t>
            </a:r>
            <a:r>
              <a:rPr lang="en-US" b="1" dirty="0"/>
              <a:t>- 5.mjesto</a:t>
            </a:r>
            <a:r>
              <a:rPr lang="en-US" dirty="0"/>
              <a:t> ( Boris </a:t>
            </a:r>
            <a:r>
              <a:rPr lang="en-US" dirty="0" err="1"/>
              <a:t>Gomaz</a:t>
            </a:r>
            <a:r>
              <a:rPr lang="en-US" dirty="0"/>
              <a:t>);  </a:t>
            </a:r>
            <a:r>
              <a:rPr lang="en-US" b="1" dirty="0"/>
              <a:t>6.mjesto</a:t>
            </a:r>
            <a:r>
              <a:rPr lang="en-US" dirty="0"/>
              <a:t> (Larisa </a:t>
            </a:r>
            <a:r>
              <a:rPr lang="en-US" dirty="0" err="1"/>
              <a:t>Borovec</a:t>
            </a:r>
            <a:r>
              <a:rPr lang="en-US" dirty="0"/>
              <a:t>)</a:t>
            </a:r>
            <a:endParaRPr lang="sl-SI" dirty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796908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NATJECANJE IZ KEMIJE</a:t>
            </a:r>
            <a:r>
              <a:rPr lang="sl-SI" sz="2800" dirty="0" smtClean="0"/>
              <a:t/>
            </a:r>
            <a:br>
              <a:rPr lang="sl-SI" sz="2800" dirty="0" smtClean="0"/>
            </a:br>
            <a:endParaRPr lang="sl-SI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/>
              <a:t>ŠKOLSKA RAZINA</a:t>
            </a:r>
            <a:r>
              <a:rPr lang="hr-HR" dirty="0"/>
              <a:t>: </a:t>
            </a:r>
            <a:r>
              <a:rPr lang="hr-HR" dirty="0" smtClean="0"/>
              <a:t>održana </a:t>
            </a:r>
            <a:r>
              <a:rPr lang="hr-HR" dirty="0"/>
              <a:t>14.veljače 2014.</a:t>
            </a:r>
            <a:endParaRPr lang="sl-SI" dirty="0"/>
          </a:p>
          <a:p>
            <a:r>
              <a:rPr lang="hr-HR" dirty="0"/>
              <a:t>Ukupno je bilo 31 učenika, od toga:</a:t>
            </a:r>
            <a:endParaRPr lang="sl-SI" dirty="0"/>
          </a:p>
          <a:p>
            <a:r>
              <a:rPr lang="hr-HR" dirty="0"/>
              <a:t>1. razredi- 7 učenika</a:t>
            </a:r>
            <a:endParaRPr lang="sl-SI" dirty="0"/>
          </a:p>
          <a:p>
            <a:r>
              <a:rPr lang="hr-HR" dirty="0"/>
              <a:t>2. razredi- 10 učenika</a:t>
            </a:r>
            <a:endParaRPr lang="sl-SI" dirty="0"/>
          </a:p>
          <a:p>
            <a:r>
              <a:rPr lang="hr-HR" dirty="0"/>
              <a:t>3. razredi- 8 učenika</a:t>
            </a:r>
            <a:endParaRPr lang="sl-SI" dirty="0"/>
          </a:p>
          <a:p>
            <a:r>
              <a:rPr lang="hr-HR" dirty="0"/>
              <a:t>4. razredi- 6 učenika</a:t>
            </a:r>
            <a:endParaRPr lang="sl-SI" dirty="0"/>
          </a:p>
          <a:p>
            <a:r>
              <a:rPr lang="hr-HR" dirty="0"/>
              <a:t>Na županijsku razinu natjecanja iz biologije bilo je pozvano 14 učenika.</a:t>
            </a:r>
            <a:endParaRPr lang="sl-SI" dirty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/>
              <a:t>NATJECANJE I SMOTRA IZ BIOLOGIJE</a:t>
            </a:r>
            <a:endParaRPr lang="sl-SI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4840303"/>
          </a:xfrm>
        </p:spPr>
        <p:txBody>
          <a:bodyPr>
            <a:normAutofit fontScale="92500"/>
          </a:bodyPr>
          <a:lstStyle/>
          <a:p>
            <a:r>
              <a:rPr lang="hr-HR" b="1" dirty="0"/>
              <a:t>ŽUPANIJSKA RAZINA</a:t>
            </a:r>
            <a:r>
              <a:rPr lang="hr-HR" dirty="0"/>
              <a:t>: </a:t>
            </a:r>
            <a:r>
              <a:rPr lang="hr-HR" dirty="0" smtClean="0"/>
              <a:t>održana </a:t>
            </a:r>
            <a:r>
              <a:rPr lang="hr-HR" dirty="0"/>
              <a:t>14.ožujka 2014.</a:t>
            </a:r>
            <a:endParaRPr lang="sl-SI" dirty="0"/>
          </a:p>
          <a:p>
            <a:r>
              <a:rPr lang="hr-HR" dirty="0"/>
              <a:t>Ostvareni rezultati:</a:t>
            </a:r>
            <a:endParaRPr lang="sl-SI" dirty="0"/>
          </a:p>
          <a:p>
            <a:r>
              <a:rPr lang="hr-HR" b="1" u="sng" dirty="0"/>
              <a:t>1. razredi</a:t>
            </a:r>
            <a:r>
              <a:rPr lang="hr-HR" dirty="0"/>
              <a:t>- </a:t>
            </a:r>
            <a:r>
              <a:rPr lang="hr-HR" b="1" dirty="0"/>
              <a:t>2.mjesto</a:t>
            </a:r>
            <a:r>
              <a:rPr lang="hr-HR" dirty="0"/>
              <a:t> (Ivana Osredek); </a:t>
            </a:r>
            <a:r>
              <a:rPr lang="hr-HR" b="1" dirty="0"/>
              <a:t>4.mjesto</a:t>
            </a:r>
            <a:r>
              <a:rPr lang="hr-HR" dirty="0"/>
              <a:t> (Emina Plantak); </a:t>
            </a:r>
            <a:r>
              <a:rPr lang="hr-HR" b="1" dirty="0"/>
              <a:t>14.mjesto</a:t>
            </a:r>
            <a:r>
              <a:rPr lang="hr-HR" dirty="0"/>
              <a:t> (Leon Bojić)</a:t>
            </a:r>
            <a:endParaRPr lang="sl-SI" dirty="0"/>
          </a:p>
          <a:p>
            <a:r>
              <a:rPr lang="hr-HR" b="1" u="sng" dirty="0"/>
              <a:t>2. razredi</a:t>
            </a:r>
            <a:r>
              <a:rPr lang="hr-HR" dirty="0"/>
              <a:t>- </a:t>
            </a:r>
            <a:r>
              <a:rPr lang="hr-HR" b="1" dirty="0"/>
              <a:t>3.mjesto</a:t>
            </a:r>
            <a:r>
              <a:rPr lang="hr-HR" dirty="0"/>
              <a:t> ( Elena Medved); </a:t>
            </a:r>
            <a:r>
              <a:rPr lang="hr-HR" b="1" dirty="0"/>
              <a:t>4.mjesto</a:t>
            </a:r>
            <a:r>
              <a:rPr lang="hr-HR" dirty="0"/>
              <a:t> (Tara Golubić); </a:t>
            </a:r>
            <a:r>
              <a:rPr lang="hr-HR" b="1" dirty="0"/>
              <a:t>9.mjesto</a:t>
            </a:r>
            <a:r>
              <a:rPr lang="hr-HR" dirty="0"/>
              <a:t> (Dominik Grudiček)</a:t>
            </a:r>
            <a:endParaRPr lang="sl-SI" dirty="0"/>
          </a:p>
          <a:p>
            <a:r>
              <a:rPr lang="hr-HR" b="1" u="sng" dirty="0"/>
              <a:t>3. razredi</a:t>
            </a:r>
            <a:r>
              <a:rPr lang="hr-HR" dirty="0"/>
              <a:t>- </a:t>
            </a:r>
            <a:r>
              <a:rPr lang="hr-HR" b="1" dirty="0"/>
              <a:t>7.mjesto</a:t>
            </a:r>
            <a:r>
              <a:rPr lang="hr-HR" dirty="0"/>
              <a:t> (Doroteja Meštrić); </a:t>
            </a:r>
            <a:r>
              <a:rPr lang="hr-HR" b="1" dirty="0"/>
              <a:t>10.mjesto</a:t>
            </a:r>
            <a:r>
              <a:rPr lang="hr-HR" dirty="0"/>
              <a:t> (Amalija Puškadija); </a:t>
            </a:r>
            <a:r>
              <a:rPr lang="hr-HR" b="1" dirty="0"/>
              <a:t>11.mjesto</a:t>
            </a:r>
            <a:r>
              <a:rPr lang="hr-HR" dirty="0"/>
              <a:t> (Matija Horvat)</a:t>
            </a:r>
            <a:endParaRPr lang="sl-SI" dirty="0"/>
          </a:p>
          <a:p>
            <a:r>
              <a:rPr lang="hr-HR" b="1" u="sng" dirty="0"/>
              <a:t>4. razredi</a:t>
            </a:r>
            <a:r>
              <a:rPr lang="hr-HR" dirty="0"/>
              <a:t>- </a:t>
            </a:r>
            <a:r>
              <a:rPr lang="hr-HR" b="1" dirty="0"/>
              <a:t>5.mjesto</a:t>
            </a:r>
            <a:r>
              <a:rPr lang="hr-HR" dirty="0"/>
              <a:t> (Valentina Šargač); </a:t>
            </a:r>
            <a:r>
              <a:rPr lang="hr-HR" b="1" dirty="0"/>
              <a:t>10.mjesto</a:t>
            </a:r>
            <a:r>
              <a:rPr lang="hr-HR" dirty="0"/>
              <a:t> (Boris Gomaz); </a:t>
            </a:r>
            <a:r>
              <a:rPr lang="hr-HR" b="1" dirty="0"/>
              <a:t>14.mjesto</a:t>
            </a:r>
            <a:r>
              <a:rPr lang="hr-HR" dirty="0"/>
              <a:t> (Zlatka Plavec); </a:t>
            </a:r>
            <a:r>
              <a:rPr lang="hr-HR" b="1" dirty="0"/>
              <a:t>15. mjesto</a:t>
            </a:r>
            <a:r>
              <a:rPr lang="hr-HR" dirty="0"/>
              <a:t> (Ana Papić); </a:t>
            </a:r>
            <a:r>
              <a:rPr lang="hr-HR" b="1" dirty="0"/>
              <a:t>16.mjesto</a:t>
            </a:r>
            <a:r>
              <a:rPr lang="hr-HR" dirty="0"/>
              <a:t> (Karlo Grgec)</a:t>
            </a:r>
            <a:endParaRPr lang="sl-SI" dirty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/>
              <a:t>NATJECANJE I SMOTRA IZ BIOLOGIJE</a:t>
            </a:r>
            <a:endParaRPr lang="sl-SI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8329642" cy="4911741"/>
          </a:xfrm>
        </p:spPr>
        <p:txBody>
          <a:bodyPr>
            <a:normAutofit lnSpcReduction="10000"/>
          </a:bodyPr>
          <a:lstStyle/>
          <a:p>
            <a:r>
              <a:rPr lang="hr-HR" b="1" dirty="0"/>
              <a:t>ŠKOLSKA RAZINA</a:t>
            </a:r>
            <a:r>
              <a:rPr lang="hr-HR" dirty="0"/>
              <a:t>: održana 27. siječnja 2014.</a:t>
            </a:r>
            <a:endParaRPr lang="sl-SI" dirty="0"/>
          </a:p>
          <a:p>
            <a:r>
              <a:rPr lang="hr-HR" dirty="0"/>
              <a:t>Ukupno je bilo 16 učenika, od toga:</a:t>
            </a:r>
            <a:endParaRPr lang="sl-SI" dirty="0"/>
          </a:p>
          <a:p>
            <a:r>
              <a:rPr lang="hr-HR" b="1" i="1" u="sng" dirty="0"/>
              <a:t>1.razredi</a:t>
            </a:r>
            <a:r>
              <a:rPr lang="hr-HR" dirty="0"/>
              <a:t>: A program- 1 učenik</a:t>
            </a:r>
            <a:endParaRPr lang="sl-SI" dirty="0"/>
          </a:p>
          <a:p>
            <a:r>
              <a:rPr lang="hr-HR" dirty="0"/>
              <a:t>	       B program- 4 učenika</a:t>
            </a:r>
            <a:endParaRPr lang="sl-SI" dirty="0"/>
          </a:p>
          <a:p>
            <a:r>
              <a:rPr lang="hr-HR" b="1" i="1" u="sng" dirty="0"/>
              <a:t>2.razredi</a:t>
            </a:r>
            <a:r>
              <a:rPr lang="hr-HR" dirty="0"/>
              <a:t>: A program- 1 učenik</a:t>
            </a:r>
            <a:endParaRPr lang="sl-SI" dirty="0"/>
          </a:p>
          <a:p>
            <a:r>
              <a:rPr lang="hr-HR" dirty="0"/>
              <a:t>	       B program- 2 učenika</a:t>
            </a:r>
            <a:endParaRPr lang="sl-SI" dirty="0"/>
          </a:p>
          <a:p>
            <a:r>
              <a:rPr lang="hr-HR" b="1" u="sng" dirty="0"/>
              <a:t>3.razredi</a:t>
            </a:r>
            <a:r>
              <a:rPr lang="hr-HR" dirty="0"/>
              <a:t>: A program- 2 učenika</a:t>
            </a:r>
            <a:endParaRPr lang="sl-SI" dirty="0"/>
          </a:p>
          <a:p>
            <a:r>
              <a:rPr lang="hr-HR" dirty="0"/>
              <a:t>	       B program- 4 učenika</a:t>
            </a:r>
            <a:endParaRPr lang="sl-SI" dirty="0"/>
          </a:p>
          <a:p>
            <a:r>
              <a:rPr lang="hr-HR" b="1" i="1" u="sng" dirty="0"/>
              <a:t>4.razredi</a:t>
            </a:r>
            <a:r>
              <a:rPr lang="hr-HR" dirty="0"/>
              <a:t>: B program- 2 učenika</a:t>
            </a:r>
            <a:endParaRPr lang="sl-SI" dirty="0"/>
          </a:p>
          <a:p>
            <a:r>
              <a:rPr lang="hr-HR" dirty="0"/>
              <a:t>Na županijsku razinu natjecanja iz matematike je bilo pozvano 5 učenika.</a:t>
            </a:r>
            <a:endParaRPr lang="sl-SI" dirty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NATJECANJE IZ MATEMATIKE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054617"/>
          </a:xfrm>
        </p:spPr>
        <p:txBody>
          <a:bodyPr>
            <a:normAutofit fontScale="92500"/>
          </a:bodyPr>
          <a:lstStyle/>
          <a:p>
            <a:r>
              <a:rPr lang="hr-HR" b="1" dirty="0"/>
              <a:t>ŽUPANIJSKA </a:t>
            </a:r>
            <a:r>
              <a:rPr lang="hr-HR" b="1" dirty="0" smtClean="0"/>
              <a:t>RAZINA</a:t>
            </a:r>
            <a:r>
              <a:rPr lang="hr-HR" dirty="0" smtClean="0"/>
              <a:t>:</a:t>
            </a:r>
            <a:r>
              <a:rPr lang="hr-HR" dirty="0" err="1" smtClean="0"/>
              <a:t>održana18.veljače</a:t>
            </a:r>
            <a:r>
              <a:rPr lang="hr-HR" dirty="0" smtClean="0"/>
              <a:t> </a:t>
            </a:r>
            <a:r>
              <a:rPr lang="hr-HR" dirty="0" err="1" smtClean="0"/>
              <a:t>2014</a:t>
            </a:r>
            <a:r>
              <a:rPr lang="hr-HR" dirty="0" smtClean="0"/>
              <a:t>.</a:t>
            </a:r>
            <a:endParaRPr lang="sl-SI" dirty="0"/>
          </a:p>
          <a:p>
            <a:r>
              <a:rPr lang="hr-HR" dirty="0"/>
              <a:t>Ostvareni rezultati:</a:t>
            </a:r>
            <a:endParaRPr lang="sl-SI" dirty="0"/>
          </a:p>
          <a:p>
            <a:r>
              <a:rPr lang="hr-HR" b="1" i="1" u="sng" dirty="0"/>
              <a:t>1. razredi</a:t>
            </a:r>
            <a:r>
              <a:rPr lang="hr-HR" dirty="0"/>
              <a:t>: A program- 8.mjesto (Alan Behin)</a:t>
            </a:r>
            <a:endParaRPr lang="sl-SI" dirty="0"/>
          </a:p>
          <a:p>
            <a:r>
              <a:rPr lang="hr-HR" dirty="0"/>
              <a:t>	       B program- 8.mjesto (Dorotea Matoc)</a:t>
            </a:r>
            <a:endParaRPr lang="sl-SI" dirty="0"/>
          </a:p>
          <a:p>
            <a:r>
              <a:rPr lang="hr-HR" b="1" i="1" u="sng" dirty="0"/>
              <a:t>3. razredi</a:t>
            </a:r>
            <a:r>
              <a:rPr lang="hr-HR" dirty="0"/>
              <a:t>: A program- 2.mjesto (Maja Puček)</a:t>
            </a:r>
            <a:endParaRPr lang="sl-SI" dirty="0"/>
          </a:p>
          <a:p>
            <a:r>
              <a:rPr lang="hr-HR" dirty="0"/>
              <a:t>	       B program- 3.mjesto (Martina Jurašković)</a:t>
            </a:r>
            <a:endParaRPr lang="sl-SI" dirty="0"/>
          </a:p>
          <a:p>
            <a:r>
              <a:rPr lang="hr-HR" b="1" i="1" u="sng" dirty="0"/>
              <a:t>4. razredi</a:t>
            </a:r>
            <a:r>
              <a:rPr lang="hr-HR" dirty="0"/>
              <a:t>: B program- 5.mjesto (Larisa Borovec)</a:t>
            </a:r>
            <a:endParaRPr lang="sl-SI" dirty="0"/>
          </a:p>
          <a:p>
            <a:r>
              <a:rPr lang="hr-HR" dirty="0"/>
              <a:t>Na državnu razinu pozvana je Maja Puček.</a:t>
            </a:r>
            <a:endParaRPr lang="sl-SI" dirty="0"/>
          </a:p>
          <a:p>
            <a:r>
              <a:rPr lang="hr-HR" b="1" dirty="0"/>
              <a:t>DRŽAVNA RAZINA</a:t>
            </a:r>
            <a:r>
              <a:rPr lang="hr-HR" dirty="0"/>
              <a:t>:</a:t>
            </a:r>
            <a:endParaRPr lang="sl-SI" dirty="0"/>
          </a:p>
          <a:p>
            <a:r>
              <a:rPr lang="hr-HR" i="1" dirty="0"/>
              <a:t>Ostvareni rezultat: </a:t>
            </a:r>
            <a:endParaRPr lang="sl-SI" dirty="0"/>
          </a:p>
          <a:p>
            <a:r>
              <a:rPr lang="hr-HR" b="1" u="sng" dirty="0"/>
              <a:t>Maja Puček- 3. nagrada</a:t>
            </a:r>
            <a:endParaRPr lang="sl-SI" dirty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796908"/>
          </a:xfrm>
        </p:spPr>
        <p:txBody>
          <a:bodyPr/>
          <a:lstStyle/>
          <a:p>
            <a:r>
              <a:rPr lang="hr-HR" b="1" dirty="0" smtClean="0"/>
              <a:t>NATJECANJE IZ MATEMATIKE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ŠKOLSKA RAZINA</a:t>
            </a:r>
            <a:r>
              <a:rPr lang="hr-HR" dirty="0"/>
              <a:t>: održana 23.siječnja 2014.</a:t>
            </a:r>
            <a:endParaRPr lang="sl-SI" dirty="0"/>
          </a:p>
          <a:p>
            <a:r>
              <a:rPr lang="hr-HR" dirty="0"/>
              <a:t>Ukupan broj učenika: 5</a:t>
            </a:r>
            <a:endParaRPr lang="sl-SI" dirty="0"/>
          </a:p>
          <a:p>
            <a:r>
              <a:rPr lang="hr-HR" dirty="0"/>
              <a:t>1. razredi- 1 učenik</a:t>
            </a:r>
            <a:endParaRPr lang="sl-SI" dirty="0"/>
          </a:p>
          <a:p>
            <a:r>
              <a:rPr lang="hr-HR" dirty="0"/>
              <a:t>3. razredi- 2 učenice</a:t>
            </a:r>
            <a:endParaRPr lang="sl-SI" dirty="0"/>
          </a:p>
          <a:p>
            <a:r>
              <a:rPr lang="hr-HR" dirty="0"/>
              <a:t>4. razredi- 2 učenika</a:t>
            </a:r>
            <a:endParaRPr lang="sl-SI" dirty="0"/>
          </a:p>
          <a:p>
            <a:r>
              <a:rPr lang="hr-HR" dirty="0"/>
              <a:t> Na županijsku razinu natjecanja i smotre iz fizike pozvano je bilo 4 učenika.</a:t>
            </a:r>
            <a:endParaRPr lang="sl-SI" dirty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NATJECANJE I SMOTRA IZ FIZIKE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ŽUPANIJSKA RAZINA</a:t>
            </a:r>
            <a:r>
              <a:rPr lang="hr-HR" dirty="0" smtClean="0"/>
              <a:t>: održana </a:t>
            </a:r>
            <a:r>
              <a:rPr lang="hr-HR" dirty="0" err="1" smtClean="0"/>
              <a:t>27.veljače</a:t>
            </a:r>
            <a:r>
              <a:rPr lang="hr-HR" dirty="0" smtClean="0"/>
              <a:t> </a:t>
            </a:r>
            <a:r>
              <a:rPr lang="hr-HR" dirty="0" err="1" smtClean="0"/>
              <a:t>2014</a:t>
            </a:r>
            <a:r>
              <a:rPr lang="hr-HR" dirty="0" smtClean="0"/>
              <a:t>.</a:t>
            </a:r>
            <a:endParaRPr lang="sl-SI" dirty="0" smtClean="0"/>
          </a:p>
          <a:p>
            <a:r>
              <a:rPr lang="hr-HR" dirty="0" smtClean="0"/>
              <a:t>Ostvareni </a:t>
            </a:r>
            <a:r>
              <a:rPr lang="hr-HR" dirty="0"/>
              <a:t>rezultati:</a:t>
            </a:r>
            <a:endParaRPr lang="sl-SI" dirty="0"/>
          </a:p>
          <a:p>
            <a:r>
              <a:rPr lang="hr-HR" b="1" i="1" u="sng" dirty="0" smtClean="0"/>
              <a:t>1. razredi</a:t>
            </a:r>
            <a:r>
              <a:rPr lang="hr-HR" dirty="0" smtClean="0"/>
              <a:t>: </a:t>
            </a:r>
            <a:r>
              <a:rPr lang="hr-HR" b="1" dirty="0" err="1" smtClean="0"/>
              <a:t>2.mjesto</a:t>
            </a:r>
            <a:r>
              <a:rPr lang="hr-HR" dirty="0" smtClean="0"/>
              <a:t> (Luka Karlović)</a:t>
            </a:r>
            <a:endParaRPr lang="sl-SI" dirty="0" smtClean="0"/>
          </a:p>
          <a:p>
            <a:r>
              <a:rPr lang="hr-HR" b="1" i="1" u="sng" dirty="0" smtClean="0"/>
              <a:t>3. razredi</a:t>
            </a:r>
            <a:r>
              <a:rPr lang="hr-HR" dirty="0" smtClean="0"/>
              <a:t>: </a:t>
            </a:r>
            <a:r>
              <a:rPr lang="hr-HR" b="1" dirty="0" err="1" smtClean="0"/>
              <a:t>5.mjesto</a:t>
            </a:r>
            <a:r>
              <a:rPr lang="hr-HR" dirty="0" smtClean="0"/>
              <a:t> (Petra Golubić); </a:t>
            </a:r>
            <a:r>
              <a:rPr lang="hr-HR" b="1" dirty="0" err="1" smtClean="0"/>
              <a:t>8.mjesto</a:t>
            </a:r>
            <a:r>
              <a:rPr lang="hr-HR" dirty="0" smtClean="0"/>
              <a:t> (Elena </a:t>
            </a:r>
            <a:r>
              <a:rPr lang="hr-HR" dirty="0" err="1" smtClean="0"/>
              <a:t>Gašparić</a:t>
            </a:r>
            <a:r>
              <a:rPr lang="hr-HR" dirty="0" smtClean="0"/>
              <a:t>);</a:t>
            </a:r>
            <a:endParaRPr lang="sl-SI" dirty="0" smtClean="0"/>
          </a:p>
          <a:p>
            <a:r>
              <a:rPr lang="hr-HR" b="1" i="1" u="sng" dirty="0" smtClean="0"/>
              <a:t>4. razredi</a:t>
            </a:r>
            <a:r>
              <a:rPr lang="hr-HR" dirty="0" smtClean="0"/>
              <a:t>: </a:t>
            </a:r>
            <a:r>
              <a:rPr lang="hr-HR" b="1" dirty="0" err="1" smtClean="0"/>
              <a:t>2.mjesto</a:t>
            </a:r>
            <a:r>
              <a:rPr lang="hr-HR" dirty="0" smtClean="0"/>
              <a:t> ( Mislav Kocijan)</a:t>
            </a:r>
            <a:endParaRPr lang="sl-SI" dirty="0" smtClean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/>
              <a:t>NATJECANJE I SMOTRA IZ FIZIKE</a:t>
            </a:r>
            <a:endParaRPr lang="sl-SI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428736"/>
            <a:ext cx="8329642" cy="4697427"/>
          </a:xfrm>
        </p:spPr>
        <p:txBody>
          <a:bodyPr>
            <a:normAutofit fontScale="92500" lnSpcReduction="10000"/>
          </a:bodyPr>
          <a:lstStyle/>
          <a:p>
            <a:r>
              <a:rPr lang="hr-HR" b="1" dirty="0"/>
              <a:t>ŠKOLSKA RAZINA:</a:t>
            </a:r>
            <a:r>
              <a:rPr lang="hr-HR" dirty="0"/>
              <a:t> održana 21.siječnja 2014.</a:t>
            </a:r>
            <a:endParaRPr lang="sl-SI" dirty="0"/>
          </a:p>
          <a:p>
            <a:r>
              <a:rPr lang="hr-HR" dirty="0"/>
              <a:t>Ukupno prijavljenih: 11 učenika, od toga:</a:t>
            </a:r>
            <a:endParaRPr lang="sl-SI" dirty="0"/>
          </a:p>
          <a:p>
            <a:r>
              <a:rPr lang="hr-HR" b="1" i="1" dirty="0"/>
              <a:t>Opća gimnazija</a:t>
            </a:r>
            <a:r>
              <a:rPr lang="hr-HR" dirty="0"/>
              <a:t>: </a:t>
            </a:r>
            <a:endParaRPr lang="sl-SI" dirty="0"/>
          </a:p>
          <a:p>
            <a:r>
              <a:rPr lang="hr-HR" dirty="0"/>
              <a:t>2. razred- 1 učenik</a:t>
            </a:r>
            <a:endParaRPr lang="sl-SI" dirty="0"/>
          </a:p>
          <a:p>
            <a:r>
              <a:rPr lang="hr-HR" b="1" i="1" dirty="0"/>
              <a:t>Prirodoslovno matematička gimnazija</a:t>
            </a:r>
            <a:r>
              <a:rPr lang="hr-HR" dirty="0"/>
              <a:t>:</a:t>
            </a:r>
            <a:endParaRPr lang="sl-SI" dirty="0"/>
          </a:p>
          <a:p>
            <a:r>
              <a:rPr lang="hr-HR" dirty="0"/>
              <a:t>1. razredi- 4 učenika</a:t>
            </a:r>
            <a:endParaRPr lang="sl-SI" dirty="0"/>
          </a:p>
          <a:p>
            <a:r>
              <a:rPr lang="hr-HR" dirty="0"/>
              <a:t>2. razredi- 1 učenik</a:t>
            </a:r>
            <a:endParaRPr lang="sl-SI" dirty="0"/>
          </a:p>
          <a:p>
            <a:r>
              <a:rPr lang="hr-HR" dirty="0"/>
              <a:t>3. razredi- 1 učenik</a:t>
            </a:r>
            <a:endParaRPr lang="sl-SI" dirty="0"/>
          </a:p>
          <a:p>
            <a:r>
              <a:rPr lang="hr-HR" dirty="0"/>
              <a:t>4. razredi- 4 učenika</a:t>
            </a:r>
            <a:endParaRPr lang="sl-SI" dirty="0"/>
          </a:p>
          <a:p>
            <a:r>
              <a:rPr lang="hr-HR" dirty="0"/>
              <a:t>Na natjecanje iz područja informatike- računalstva je bilo pozvano 5 učenika.</a:t>
            </a:r>
            <a:endParaRPr lang="sl-SI" dirty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1417638"/>
          </a:xfrm>
        </p:spPr>
        <p:txBody>
          <a:bodyPr>
            <a:noAutofit/>
          </a:bodyPr>
          <a:lstStyle/>
          <a:p>
            <a:r>
              <a:rPr lang="hr-HR" sz="3200" b="1" dirty="0" smtClean="0"/>
              <a:t/>
            </a:r>
            <a:br>
              <a:rPr lang="hr-HR" sz="3200" b="1" dirty="0" smtClean="0"/>
            </a:br>
            <a:r>
              <a:rPr lang="hr-HR" sz="3200" b="1" dirty="0" smtClean="0"/>
              <a:t>NATJECANJE </a:t>
            </a:r>
            <a:r>
              <a:rPr lang="hr-HR" sz="3200" b="1" dirty="0"/>
              <a:t>IZ PODRUČJA INFORMATIKE- RAČUNALSTVA(INFOKUP)</a:t>
            </a:r>
            <a:r>
              <a:rPr lang="sl-SI" sz="3200" dirty="0"/>
              <a:t/>
            </a:r>
            <a:br>
              <a:rPr lang="sl-SI" sz="3200" dirty="0"/>
            </a:br>
            <a:endParaRPr lang="sl-SI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/>
              <a:t>ŽUPANIJSKA RAZINA</a:t>
            </a:r>
            <a:r>
              <a:rPr lang="hr-HR" dirty="0"/>
              <a:t>: održana 21.veljače 2014.</a:t>
            </a:r>
            <a:endParaRPr lang="sl-SI" dirty="0"/>
          </a:p>
          <a:p>
            <a:r>
              <a:rPr lang="hr-HR" dirty="0"/>
              <a:t>Ostvareni rezultati:</a:t>
            </a:r>
            <a:endParaRPr lang="sl-SI" dirty="0"/>
          </a:p>
          <a:p>
            <a:r>
              <a:rPr lang="hr-HR" b="1" i="1" dirty="0"/>
              <a:t>Opća gimnazija:</a:t>
            </a:r>
            <a:endParaRPr lang="sl-SI" dirty="0"/>
          </a:p>
          <a:p>
            <a:r>
              <a:rPr lang="hr-HR" dirty="0"/>
              <a:t>	</a:t>
            </a:r>
            <a:r>
              <a:rPr lang="hr-HR" b="1" u="sng" dirty="0"/>
              <a:t>2.razred-</a:t>
            </a:r>
            <a:r>
              <a:rPr lang="hr-HR" dirty="0"/>
              <a:t> </a:t>
            </a:r>
            <a:r>
              <a:rPr lang="hr-HR" b="1" dirty="0"/>
              <a:t>11.mjesto</a:t>
            </a:r>
            <a:r>
              <a:rPr lang="hr-HR" dirty="0"/>
              <a:t> (Igor Košmerl)</a:t>
            </a:r>
            <a:endParaRPr lang="sl-SI" dirty="0"/>
          </a:p>
          <a:p>
            <a:r>
              <a:rPr lang="hr-HR" b="1" i="1" dirty="0"/>
              <a:t>Prirodoslovno matematička gimnazija:</a:t>
            </a:r>
            <a:endParaRPr lang="sl-SI" dirty="0"/>
          </a:p>
          <a:p>
            <a:r>
              <a:rPr lang="hr-HR" b="1" u="sng" dirty="0"/>
              <a:t>3. razredi</a:t>
            </a:r>
            <a:r>
              <a:rPr lang="hr-HR" dirty="0"/>
              <a:t>- </a:t>
            </a:r>
            <a:r>
              <a:rPr lang="hr-HR" b="1" dirty="0"/>
              <a:t>9.mjesto</a:t>
            </a:r>
            <a:r>
              <a:rPr lang="hr-HR" dirty="0"/>
              <a:t> (Bojan Raos)</a:t>
            </a:r>
            <a:endParaRPr lang="sl-SI" dirty="0"/>
          </a:p>
          <a:p>
            <a:r>
              <a:rPr lang="hr-HR" b="1" u="sng" dirty="0"/>
              <a:t>4. razredi</a:t>
            </a:r>
            <a:r>
              <a:rPr lang="hr-HR" dirty="0"/>
              <a:t>- </a:t>
            </a:r>
            <a:r>
              <a:rPr lang="hr-HR" b="1" dirty="0"/>
              <a:t>5.mjesto</a:t>
            </a:r>
            <a:r>
              <a:rPr lang="hr-HR" dirty="0"/>
              <a:t> (Mislav Kocijan);  </a:t>
            </a:r>
            <a:r>
              <a:rPr lang="hr-HR" b="1" dirty="0"/>
              <a:t>8.mjesto</a:t>
            </a:r>
            <a:r>
              <a:rPr lang="hr-HR" dirty="0"/>
              <a:t> (Ivan Vrabec); </a:t>
            </a:r>
            <a:r>
              <a:rPr lang="hr-HR" b="1" dirty="0"/>
              <a:t>10.mjesto</a:t>
            </a:r>
            <a:r>
              <a:rPr lang="hr-HR" dirty="0"/>
              <a:t> (Dominik Kuzmić)</a:t>
            </a:r>
            <a:endParaRPr lang="sl-SI" dirty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NATJECANJE IZ PODRUČJA INFORMATIKE- RAČUNALSTVA(INFOKUP)</a:t>
            </a:r>
            <a:endParaRPr lang="sl-SI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357298"/>
            <a:ext cx="8329642" cy="4768865"/>
          </a:xfrm>
        </p:spPr>
        <p:txBody>
          <a:bodyPr>
            <a:normAutofit/>
          </a:bodyPr>
          <a:lstStyle/>
          <a:p>
            <a:r>
              <a:rPr lang="hr-HR" b="1" dirty="0"/>
              <a:t>ŠKOLSKA RAZINA</a:t>
            </a:r>
            <a:r>
              <a:rPr lang="hr-HR" dirty="0"/>
              <a:t>:  održana 7. veljače 2014.</a:t>
            </a:r>
            <a:endParaRPr lang="sl-SI" dirty="0"/>
          </a:p>
          <a:p>
            <a:r>
              <a:rPr lang="hr-HR" dirty="0"/>
              <a:t>	-ukupno prijavljenih učenika: 20, od toga:</a:t>
            </a:r>
            <a:endParaRPr lang="sl-SI" dirty="0"/>
          </a:p>
          <a:p>
            <a:r>
              <a:rPr lang="hr-HR" dirty="0"/>
              <a:t>		1. razredi- 5 učenika</a:t>
            </a:r>
            <a:endParaRPr lang="sl-SI" dirty="0"/>
          </a:p>
          <a:p>
            <a:r>
              <a:rPr lang="hr-HR" dirty="0"/>
              <a:t>		2. razredi- 2 učenice</a:t>
            </a:r>
            <a:endParaRPr lang="sl-SI" dirty="0"/>
          </a:p>
          <a:p>
            <a:r>
              <a:rPr lang="hr-HR" dirty="0"/>
              <a:t>		3. razredi- 8 učenika</a:t>
            </a:r>
            <a:endParaRPr lang="sl-SI" dirty="0"/>
          </a:p>
          <a:p>
            <a:r>
              <a:rPr lang="hr-HR" dirty="0"/>
              <a:t>		4. razredi- 5 učenika</a:t>
            </a:r>
            <a:endParaRPr lang="sl-SI" dirty="0"/>
          </a:p>
          <a:p>
            <a:r>
              <a:rPr lang="hr-HR" dirty="0"/>
              <a:t>Na natjecanje iz geografije na županijskoj razini je bilo pozvano 12 učenika.</a:t>
            </a:r>
            <a:endParaRPr lang="sl-SI" dirty="0"/>
          </a:p>
          <a:p>
            <a:pPr>
              <a:buNone/>
            </a:pPr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/>
              <a:t>NATJECANJE IZ GEOGRAFIJE</a:t>
            </a:r>
            <a:r>
              <a:rPr lang="sl-SI" sz="2800" dirty="0"/>
              <a:t/>
            </a:r>
            <a:br>
              <a:rPr lang="sl-SI" sz="2800" dirty="0"/>
            </a:br>
            <a:endParaRPr lang="sl-SI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71546"/>
            <a:ext cx="8401080" cy="5054617"/>
          </a:xfrm>
        </p:spPr>
        <p:txBody>
          <a:bodyPr>
            <a:normAutofit fontScale="85000" lnSpcReduction="10000"/>
          </a:bodyPr>
          <a:lstStyle/>
          <a:p>
            <a:r>
              <a:rPr lang="hr-HR" sz="2800" b="1" i="1" u="sng" dirty="0"/>
              <a:t>ŠKOLSKA RAZINA</a:t>
            </a:r>
            <a:r>
              <a:rPr lang="hr-HR" sz="2800" dirty="0"/>
              <a:t>: </a:t>
            </a:r>
            <a:r>
              <a:rPr lang="hr-HR" sz="2800" dirty="0" smtClean="0"/>
              <a:t>održavala se </a:t>
            </a:r>
            <a:r>
              <a:rPr lang="hr-HR" sz="2800" dirty="0"/>
              <a:t>do 15.siječnja 2014.</a:t>
            </a:r>
            <a:endParaRPr lang="sl-SI" sz="2800" dirty="0"/>
          </a:p>
          <a:p>
            <a:r>
              <a:rPr lang="hr-HR" sz="2800" dirty="0"/>
              <a:t>Prijavljeni su bili sljedeći literarni i novinarski radovi:</a:t>
            </a:r>
            <a:endParaRPr lang="sl-SI" sz="2800" dirty="0"/>
          </a:p>
          <a:p>
            <a:r>
              <a:rPr lang="hr-HR" sz="2800" b="1" dirty="0"/>
              <a:t>Karla Aračić</a:t>
            </a:r>
            <a:r>
              <a:rPr lang="hr-HR" sz="2800" dirty="0"/>
              <a:t>, 2. C - Riječ - </a:t>
            </a:r>
            <a:r>
              <a:rPr lang="hr-HR" sz="2800" i="1" dirty="0"/>
              <a:t>literarni rad</a:t>
            </a:r>
            <a:r>
              <a:rPr lang="hr-HR" sz="2800" dirty="0"/>
              <a:t>	</a:t>
            </a:r>
            <a:endParaRPr lang="sl-SI" sz="2800" dirty="0"/>
          </a:p>
          <a:p>
            <a:r>
              <a:rPr lang="hr-HR" sz="2800" b="1" dirty="0"/>
              <a:t>Lucia Hojski</a:t>
            </a:r>
            <a:r>
              <a:rPr lang="hr-HR" sz="2800" dirty="0"/>
              <a:t>, 2. S  - Ispod kože svi smo krvavi - </a:t>
            </a:r>
            <a:r>
              <a:rPr lang="hr-HR" sz="2800" i="1" dirty="0"/>
              <a:t>literarni rad</a:t>
            </a:r>
            <a:endParaRPr lang="sl-SI" sz="2800" dirty="0"/>
          </a:p>
          <a:p>
            <a:r>
              <a:rPr lang="hr-HR" sz="2800" b="1" dirty="0"/>
              <a:t>Lorena Krajnc</a:t>
            </a:r>
            <a:r>
              <a:rPr lang="hr-HR" sz="2800" dirty="0"/>
              <a:t>, 4 c - Jedanaesterac u srcu - </a:t>
            </a:r>
            <a:r>
              <a:rPr lang="hr-HR" sz="2800" i="1" dirty="0"/>
              <a:t>novinarski rad</a:t>
            </a:r>
            <a:endParaRPr lang="sl-SI" sz="2800" dirty="0"/>
          </a:p>
          <a:p>
            <a:pPr>
              <a:buNone/>
            </a:pPr>
            <a:r>
              <a:rPr lang="hr-HR" sz="2800" dirty="0"/>
              <a:t> </a:t>
            </a:r>
            <a:endParaRPr lang="sl-SI" sz="2800" dirty="0"/>
          </a:p>
          <a:p>
            <a:r>
              <a:rPr lang="hr-HR" sz="2800" b="1" i="1" u="sng" dirty="0"/>
              <a:t>ŽUPANIJSKA RAZINA</a:t>
            </a:r>
            <a:r>
              <a:rPr lang="hr-HR" sz="2800" dirty="0"/>
              <a:t>: održana od 3.do 7.veljače 2014.</a:t>
            </a:r>
            <a:endParaRPr lang="sl-SI" sz="2800" dirty="0"/>
          </a:p>
          <a:p>
            <a:r>
              <a:rPr lang="hr-HR" sz="2800" dirty="0"/>
              <a:t>Prijavljena: </a:t>
            </a:r>
            <a:endParaRPr lang="sl-SI" sz="2800" dirty="0"/>
          </a:p>
          <a:p>
            <a:r>
              <a:rPr lang="hr-HR" sz="2800" b="1" dirty="0"/>
              <a:t>Karla Aračić</a:t>
            </a:r>
            <a:r>
              <a:rPr lang="hr-HR" sz="2800" dirty="0"/>
              <a:t> - samostalni scenski nastup -  Modra elegija, pjesma Nikole Milićevića</a:t>
            </a:r>
            <a:endParaRPr lang="sl-SI" sz="2800" dirty="0"/>
          </a:p>
          <a:p>
            <a:pPr>
              <a:buNone/>
            </a:pPr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868346"/>
          </a:xfrm>
        </p:spPr>
        <p:txBody>
          <a:bodyPr>
            <a:normAutofit fontScale="90000"/>
          </a:bodyPr>
          <a:lstStyle/>
          <a:p>
            <a:r>
              <a:rPr lang="hr-HR" sz="3200" b="1" dirty="0"/>
              <a:t>NATJECANJE LiDraNo</a:t>
            </a:r>
            <a:r>
              <a:rPr lang="sl-SI" sz="3200" dirty="0"/>
              <a:t/>
            </a:r>
            <a:br>
              <a:rPr lang="sl-SI" sz="3200" dirty="0"/>
            </a:br>
            <a:endParaRPr lang="sl-SI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85860"/>
            <a:ext cx="8401080" cy="4840303"/>
          </a:xfrm>
        </p:spPr>
        <p:txBody>
          <a:bodyPr>
            <a:normAutofit fontScale="92500" lnSpcReduction="10000"/>
          </a:bodyPr>
          <a:lstStyle/>
          <a:p>
            <a:r>
              <a:rPr lang="hr-HR" b="1" dirty="0"/>
              <a:t>ŽUPANIJSKA RAZINA</a:t>
            </a:r>
            <a:r>
              <a:rPr lang="hr-HR" dirty="0"/>
              <a:t>: održana 6. ožujka 2014.</a:t>
            </a:r>
            <a:endParaRPr lang="sl-SI" dirty="0"/>
          </a:p>
          <a:p>
            <a:r>
              <a:rPr lang="hr-HR" i="1" dirty="0"/>
              <a:t>Ostvareni rezultati:</a:t>
            </a:r>
            <a:endParaRPr lang="sl-SI" dirty="0"/>
          </a:p>
          <a:p>
            <a:r>
              <a:rPr lang="hr-HR" b="1" i="1" u="sng" dirty="0"/>
              <a:t>1. razredi</a:t>
            </a:r>
            <a:r>
              <a:rPr lang="hr-HR" dirty="0"/>
              <a:t>- </a:t>
            </a:r>
            <a:r>
              <a:rPr lang="hr-HR" b="1" dirty="0"/>
              <a:t>2.mjesto</a:t>
            </a:r>
            <a:r>
              <a:rPr lang="hr-HR" dirty="0"/>
              <a:t> (Lukrecija Prnjić); </a:t>
            </a:r>
            <a:r>
              <a:rPr lang="hr-HR" b="1" dirty="0"/>
              <a:t>4.mjesto</a:t>
            </a:r>
            <a:r>
              <a:rPr lang="hr-HR" dirty="0"/>
              <a:t> (Simona Melnjak, Emina Plantak); </a:t>
            </a:r>
            <a:endParaRPr lang="sl-SI" dirty="0"/>
          </a:p>
          <a:p>
            <a:r>
              <a:rPr lang="hr-HR" b="1" i="1" u="sng" dirty="0"/>
              <a:t>2.razredi</a:t>
            </a:r>
            <a:r>
              <a:rPr lang="hr-HR" dirty="0"/>
              <a:t>- </a:t>
            </a:r>
            <a:r>
              <a:rPr lang="hr-HR" b="1" dirty="0"/>
              <a:t>1.mjesto</a:t>
            </a:r>
            <a:r>
              <a:rPr lang="hr-HR" dirty="0"/>
              <a:t> (Rahela Šanjek); </a:t>
            </a:r>
            <a:r>
              <a:rPr lang="hr-HR" b="1" dirty="0"/>
              <a:t>2.mjesto</a:t>
            </a:r>
            <a:r>
              <a:rPr lang="hr-HR" dirty="0"/>
              <a:t> (Lorena Kovačić)</a:t>
            </a:r>
            <a:endParaRPr lang="sl-SI" dirty="0"/>
          </a:p>
          <a:p>
            <a:r>
              <a:rPr lang="hr-HR" b="1" u="sng" dirty="0"/>
              <a:t>3.razredi</a:t>
            </a:r>
            <a:r>
              <a:rPr lang="hr-HR" dirty="0"/>
              <a:t>- </a:t>
            </a:r>
            <a:r>
              <a:rPr lang="hr-HR" b="1" dirty="0"/>
              <a:t>2.mjesto</a:t>
            </a:r>
            <a:r>
              <a:rPr lang="hr-HR" dirty="0"/>
              <a:t> (Mihaela Bolčević); </a:t>
            </a:r>
            <a:r>
              <a:rPr lang="hr-HR" b="1" dirty="0"/>
              <a:t>6.mjesto</a:t>
            </a:r>
            <a:r>
              <a:rPr lang="hr-HR" dirty="0"/>
              <a:t> ( Vanja Vukman); </a:t>
            </a:r>
            <a:r>
              <a:rPr lang="hr-HR" b="1" dirty="0"/>
              <a:t>9.mjesto</a:t>
            </a:r>
            <a:r>
              <a:rPr lang="hr-HR" dirty="0"/>
              <a:t> (Goran Šincek); </a:t>
            </a:r>
            <a:r>
              <a:rPr lang="hr-HR" b="1" dirty="0"/>
              <a:t>13.mjesto</a:t>
            </a:r>
            <a:r>
              <a:rPr lang="hr-HR" dirty="0"/>
              <a:t> (Marijana Presečki); </a:t>
            </a:r>
            <a:r>
              <a:rPr lang="hr-HR" b="1" dirty="0"/>
              <a:t>16.mjesto</a:t>
            </a:r>
            <a:r>
              <a:rPr lang="hr-HR" dirty="0"/>
              <a:t> (Dominik Cesar);</a:t>
            </a:r>
            <a:endParaRPr lang="sl-SI" dirty="0"/>
          </a:p>
          <a:p>
            <a:r>
              <a:rPr lang="hr-HR" b="1" i="1" u="sng" dirty="0"/>
              <a:t>4.razredi</a:t>
            </a:r>
            <a:r>
              <a:rPr lang="hr-HR" dirty="0"/>
              <a:t>- </a:t>
            </a:r>
            <a:r>
              <a:rPr lang="hr-HR" b="1" dirty="0"/>
              <a:t>6.mjesto</a:t>
            </a:r>
            <a:r>
              <a:rPr lang="hr-HR" dirty="0"/>
              <a:t> (Ivana Šprem); </a:t>
            </a:r>
            <a:r>
              <a:rPr lang="hr-HR" b="1" dirty="0"/>
              <a:t>15.mjesto</a:t>
            </a:r>
            <a:r>
              <a:rPr lang="hr-HR" dirty="0"/>
              <a:t> (Justina Jagić);</a:t>
            </a:r>
            <a:endParaRPr lang="sl-SI" dirty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/>
              <a:t>NATJECANJE IZ GEOGRAFIJE</a:t>
            </a:r>
            <a:endParaRPr lang="sl-SI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/>
              <a:t>ŠKOLSKA RAZINA</a:t>
            </a:r>
            <a:r>
              <a:rPr lang="hr-HR" dirty="0"/>
              <a:t>: održana 6. veljače 2014.</a:t>
            </a:r>
            <a:endParaRPr lang="sl-SI" dirty="0"/>
          </a:p>
          <a:p>
            <a:pPr lvl="0"/>
            <a:r>
              <a:rPr lang="hr-HR" dirty="0"/>
              <a:t>Ukupno je bilo 29 učenika, od toga:</a:t>
            </a:r>
            <a:endParaRPr lang="sl-SI" dirty="0"/>
          </a:p>
          <a:p>
            <a:r>
              <a:rPr lang="hr-HR" dirty="0"/>
              <a:t>1. razredi: 10 učenika</a:t>
            </a:r>
            <a:endParaRPr lang="sl-SI" dirty="0"/>
          </a:p>
          <a:p>
            <a:r>
              <a:rPr lang="hr-HR" dirty="0"/>
              <a:t>2. razredi: 10 učenika</a:t>
            </a:r>
            <a:endParaRPr lang="sl-SI" dirty="0"/>
          </a:p>
          <a:p>
            <a:r>
              <a:rPr lang="hr-HR" dirty="0"/>
              <a:t>3. razredi: 7 učenika</a:t>
            </a:r>
            <a:endParaRPr lang="sl-SI" dirty="0"/>
          </a:p>
          <a:p>
            <a:r>
              <a:rPr lang="hr-HR" dirty="0"/>
              <a:t>4. razredi: 2 učenika</a:t>
            </a:r>
            <a:endParaRPr lang="sl-SI" dirty="0"/>
          </a:p>
          <a:p>
            <a:r>
              <a:rPr lang="hr-HR" dirty="0"/>
              <a:t>Na županijsku razinu natjecanja iz povijesti je bilo pozvano 15 učenika.</a:t>
            </a:r>
            <a:endParaRPr lang="sl-SI" dirty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/>
              <a:t>NATJECANJE IZ POVIJESTI</a:t>
            </a:r>
            <a:r>
              <a:rPr lang="sl-SI" sz="2800" dirty="0"/>
              <a:t/>
            </a:r>
            <a:br>
              <a:rPr lang="sl-SI" sz="2800" dirty="0"/>
            </a:br>
            <a:endParaRPr lang="sl-SI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8329642" cy="4911741"/>
          </a:xfrm>
        </p:spPr>
        <p:txBody>
          <a:bodyPr>
            <a:normAutofit fontScale="92500" lnSpcReduction="10000"/>
          </a:bodyPr>
          <a:lstStyle/>
          <a:p>
            <a:r>
              <a:rPr lang="hr-HR" b="1" dirty="0"/>
              <a:t>ŽUPANIJSKA RAZINA</a:t>
            </a:r>
            <a:r>
              <a:rPr lang="hr-HR" dirty="0"/>
              <a:t>: održana 7. ožujka 2014.</a:t>
            </a:r>
            <a:endParaRPr lang="sl-SI" dirty="0"/>
          </a:p>
          <a:p>
            <a:r>
              <a:rPr lang="hr-HR" i="1" dirty="0"/>
              <a:t>Ostvareni rezultati: </a:t>
            </a:r>
            <a:endParaRPr lang="sl-SI" dirty="0"/>
          </a:p>
          <a:p>
            <a:r>
              <a:rPr lang="hr-HR" b="1" i="1" u="sng" dirty="0"/>
              <a:t>1. razredi</a:t>
            </a:r>
            <a:r>
              <a:rPr lang="hr-HR" dirty="0"/>
              <a:t>: </a:t>
            </a:r>
            <a:r>
              <a:rPr lang="hr-HR" b="1" dirty="0"/>
              <a:t>6.mjesto</a:t>
            </a:r>
            <a:r>
              <a:rPr lang="hr-HR" dirty="0"/>
              <a:t> (Bruno Bogović); </a:t>
            </a:r>
            <a:r>
              <a:rPr lang="hr-HR" b="1" dirty="0"/>
              <a:t>7.mjesto</a:t>
            </a:r>
            <a:r>
              <a:rPr lang="hr-HR" dirty="0"/>
              <a:t> (Emina Plantak); </a:t>
            </a:r>
            <a:r>
              <a:rPr lang="hr-HR" b="1" dirty="0"/>
              <a:t>9.mjesto</a:t>
            </a:r>
            <a:r>
              <a:rPr lang="hr-HR" dirty="0"/>
              <a:t> (Leonardo Pribić);  </a:t>
            </a:r>
            <a:r>
              <a:rPr lang="hr-HR" b="1" dirty="0"/>
              <a:t>12.mjesto</a:t>
            </a:r>
            <a:r>
              <a:rPr lang="hr-HR" dirty="0"/>
              <a:t> (Ingrid Vujević);  </a:t>
            </a:r>
            <a:r>
              <a:rPr lang="hr-HR" b="1" dirty="0"/>
              <a:t>13.mjesto</a:t>
            </a:r>
            <a:r>
              <a:rPr lang="hr-HR" dirty="0"/>
              <a:t> (Kristijan Crnković)</a:t>
            </a:r>
            <a:endParaRPr lang="sl-SI" dirty="0"/>
          </a:p>
          <a:p>
            <a:r>
              <a:rPr lang="hr-HR" b="1" i="1" u="sng" dirty="0"/>
              <a:t>2. razredi</a:t>
            </a:r>
            <a:r>
              <a:rPr lang="hr-HR" dirty="0"/>
              <a:t>: </a:t>
            </a:r>
            <a:r>
              <a:rPr lang="hr-HR" b="1" dirty="0"/>
              <a:t>6.mjesto</a:t>
            </a:r>
            <a:r>
              <a:rPr lang="hr-HR" dirty="0"/>
              <a:t> ( Antun- Gustav Kos); </a:t>
            </a:r>
            <a:r>
              <a:rPr lang="hr-HR" b="1" dirty="0"/>
              <a:t>7.mjesto</a:t>
            </a:r>
            <a:r>
              <a:rPr lang="hr-HR" dirty="0"/>
              <a:t> (Lovro Lukavečki); </a:t>
            </a:r>
            <a:r>
              <a:rPr lang="hr-HR" b="1" dirty="0"/>
              <a:t>8.mjesto</a:t>
            </a:r>
            <a:r>
              <a:rPr lang="hr-HR" dirty="0"/>
              <a:t> (Mihael Harmicar); </a:t>
            </a:r>
            <a:r>
              <a:rPr lang="hr-HR" b="1" dirty="0"/>
              <a:t>9.mjesto</a:t>
            </a:r>
            <a:r>
              <a:rPr lang="hr-HR" dirty="0"/>
              <a:t> (Tomislav Ban);</a:t>
            </a:r>
            <a:endParaRPr lang="sl-SI" dirty="0"/>
          </a:p>
          <a:p>
            <a:r>
              <a:rPr lang="hr-HR" b="1" i="1" u="sng" dirty="0"/>
              <a:t>3. razredi</a:t>
            </a:r>
            <a:r>
              <a:rPr lang="hr-HR" dirty="0"/>
              <a:t>: </a:t>
            </a:r>
            <a:r>
              <a:rPr lang="hr-HR" b="1" dirty="0"/>
              <a:t>2.mjesto</a:t>
            </a:r>
            <a:r>
              <a:rPr lang="hr-HR" dirty="0"/>
              <a:t> (Tea Šaško); </a:t>
            </a:r>
            <a:r>
              <a:rPr lang="hr-HR" b="1" dirty="0"/>
              <a:t>5.mjesto</a:t>
            </a:r>
            <a:r>
              <a:rPr lang="hr-HR" dirty="0"/>
              <a:t> (Vanja Vukman, Amalija Puškadija);  </a:t>
            </a:r>
            <a:r>
              <a:rPr lang="hr-HR" b="1" dirty="0"/>
              <a:t>7.mjesto</a:t>
            </a:r>
            <a:r>
              <a:rPr lang="hr-HR" dirty="0"/>
              <a:t> (Valentina Pokos); </a:t>
            </a:r>
            <a:r>
              <a:rPr lang="hr-HR" b="1" dirty="0"/>
              <a:t>8.mjesto</a:t>
            </a:r>
            <a:r>
              <a:rPr lang="hr-HR" dirty="0"/>
              <a:t> (Mirna Tepeš); </a:t>
            </a:r>
            <a:r>
              <a:rPr lang="hr-HR" b="1" dirty="0"/>
              <a:t>11.mjesto</a:t>
            </a:r>
            <a:r>
              <a:rPr lang="hr-HR" dirty="0"/>
              <a:t> (Lucija Purgar);</a:t>
            </a:r>
            <a:endParaRPr lang="sl-SI" dirty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/>
              <a:t>NATJECANJE IZ POVIJESTI</a:t>
            </a:r>
            <a:endParaRPr lang="sl-SI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928670"/>
            <a:ext cx="8329642" cy="5197493"/>
          </a:xfrm>
        </p:spPr>
        <p:txBody>
          <a:bodyPr>
            <a:normAutofit lnSpcReduction="10000"/>
          </a:bodyPr>
          <a:lstStyle/>
          <a:p>
            <a:r>
              <a:rPr lang="hr-HR" b="1" i="1" u="sng" dirty="0"/>
              <a:t>ŠKOLSKA RAZINA</a:t>
            </a:r>
            <a:r>
              <a:rPr lang="hr-HR" dirty="0" smtClean="0"/>
              <a:t>: </a:t>
            </a:r>
            <a:r>
              <a:rPr lang="hr-HR" dirty="0"/>
              <a:t>održana 11.veljače 2014.</a:t>
            </a:r>
            <a:endParaRPr lang="sl-SI" dirty="0"/>
          </a:p>
          <a:p>
            <a:r>
              <a:rPr lang="hr-HR" dirty="0"/>
              <a:t>Ukupan broj učenika: 5</a:t>
            </a:r>
            <a:endParaRPr lang="sl-SI" dirty="0"/>
          </a:p>
          <a:p>
            <a:r>
              <a:rPr lang="hr-HR" dirty="0"/>
              <a:t>Na županijsku razinu natjecanja su pozvane 2 učenice.</a:t>
            </a:r>
            <a:endParaRPr lang="sl-SI" dirty="0"/>
          </a:p>
          <a:p>
            <a:r>
              <a:rPr lang="hr-HR" b="1" i="1" u="sng" dirty="0"/>
              <a:t>ŽUPANIJSKA RAZINA :</a:t>
            </a:r>
            <a:r>
              <a:rPr lang="hr-HR" dirty="0"/>
              <a:t> bila je održana  12.ožujka 2014.</a:t>
            </a:r>
            <a:endParaRPr lang="sl-SI" dirty="0"/>
          </a:p>
          <a:p>
            <a:r>
              <a:rPr lang="hr-HR" i="1" dirty="0"/>
              <a:t>Ostvareni rezultati</a:t>
            </a:r>
            <a:r>
              <a:rPr lang="hr-HR" dirty="0"/>
              <a:t>: </a:t>
            </a:r>
            <a:r>
              <a:rPr lang="hr-HR" b="1" dirty="0"/>
              <a:t>3.mjesto</a:t>
            </a:r>
            <a:r>
              <a:rPr lang="hr-HR" dirty="0"/>
              <a:t> (Justina Jagić); </a:t>
            </a:r>
            <a:r>
              <a:rPr lang="hr-HR" b="1" dirty="0"/>
              <a:t>11.mjesto</a:t>
            </a:r>
            <a:r>
              <a:rPr lang="hr-HR" dirty="0"/>
              <a:t> (Lorena Krajnc)</a:t>
            </a:r>
            <a:endParaRPr lang="sl-SI" dirty="0"/>
          </a:p>
          <a:p>
            <a:r>
              <a:rPr lang="hr-HR" dirty="0"/>
              <a:t>Na državnu razinu natjecanja iz filozofije je pozvana Justina Jagić.</a:t>
            </a:r>
            <a:endParaRPr lang="sl-SI" dirty="0"/>
          </a:p>
          <a:p>
            <a:r>
              <a:rPr lang="hr-HR" b="1" i="1" u="sng" dirty="0"/>
              <a:t>DRŽAVNA RAZINA</a:t>
            </a:r>
            <a:r>
              <a:rPr lang="hr-HR" dirty="0"/>
              <a:t>: održana od 23. do 25.travnja 2014.</a:t>
            </a:r>
            <a:endParaRPr lang="sl-SI" dirty="0"/>
          </a:p>
          <a:p>
            <a:endParaRPr lang="sl-SI" dirty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928670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3100" b="1" dirty="0" smtClean="0"/>
              <a:t>NATJECANJE </a:t>
            </a:r>
            <a:r>
              <a:rPr lang="hr-HR" sz="3100" b="1" dirty="0"/>
              <a:t>IZ FILOZOFIJE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500034" y="1857364"/>
            <a:ext cx="8186766" cy="4149927"/>
          </a:xfrm>
        </p:spPr>
        <p:txBody>
          <a:bodyPr/>
          <a:lstStyle/>
          <a:p>
            <a:r>
              <a:rPr lang="hr-HR" dirty="0" smtClean="0"/>
              <a:t>ŠKOLSKA RAZINA: </a:t>
            </a:r>
            <a:r>
              <a:rPr lang="hr-HR" dirty="0" err="1" smtClean="0"/>
              <a:t>305</a:t>
            </a:r>
            <a:r>
              <a:rPr lang="hr-HR" dirty="0" smtClean="0"/>
              <a:t> UČENIKA</a:t>
            </a:r>
          </a:p>
          <a:p>
            <a:r>
              <a:rPr lang="hr-HR" dirty="0" smtClean="0"/>
              <a:t>ŽUPANIJSKA RAZINA: </a:t>
            </a:r>
            <a:r>
              <a:rPr lang="hr-HR" dirty="0" err="1" smtClean="0"/>
              <a:t>101</a:t>
            </a:r>
            <a:r>
              <a:rPr lang="hr-HR" dirty="0" smtClean="0"/>
              <a:t> UČENIK</a:t>
            </a:r>
          </a:p>
          <a:p>
            <a:r>
              <a:rPr lang="hr-HR" dirty="0" smtClean="0"/>
              <a:t>DRŽAVNA RAZINA: 2 UČENICE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dirty="0" smtClean="0"/>
              <a:t>UKUPAN BROJ UČENIKA IZ </a:t>
            </a:r>
            <a:r>
              <a:rPr lang="hr-HR" sz="3100" smtClean="0"/>
              <a:t>DRUGE GIMNAZIJE </a:t>
            </a:r>
            <a:r>
              <a:rPr lang="hr-HR" sz="3100" dirty="0" smtClean="0"/>
              <a:t>VARAŽDIN NA NATJECANJIMA</a:t>
            </a:r>
            <a:r>
              <a:rPr lang="hr-HR" dirty="0" smtClean="0"/>
              <a:t>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l-SI" sz="4800" dirty="0" smtClean="0"/>
              <a:t>HVALA ZA VAŠU POZORNOST!</a:t>
            </a:r>
            <a:endParaRPr lang="sl-SI" sz="4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00108"/>
            <a:ext cx="8329642" cy="5126055"/>
          </a:xfrm>
        </p:spPr>
        <p:txBody>
          <a:bodyPr>
            <a:normAutofit fontScale="92500" lnSpcReduction="10000"/>
          </a:bodyPr>
          <a:lstStyle/>
          <a:p>
            <a:r>
              <a:rPr lang="hr-HR" b="1" dirty="0"/>
              <a:t>ŠKOLSKA RAZINA</a:t>
            </a:r>
            <a:r>
              <a:rPr lang="hr-HR" dirty="0" smtClean="0"/>
              <a:t>: </a:t>
            </a:r>
            <a:r>
              <a:rPr lang="hr-HR" dirty="0"/>
              <a:t>održana 7.veljače 2014.</a:t>
            </a:r>
            <a:endParaRPr lang="sl-SI" dirty="0"/>
          </a:p>
          <a:p>
            <a:r>
              <a:rPr lang="hr-HR" dirty="0"/>
              <a:t>	Ukupno je bilo 39 učenika, od toga:</a:t>
            </a:r>
            <a:endParaRPr lang="sl-SI" dirty="0"/>
          </a:p>
          <a:p>
            <a:r>
              <a:rPr lang="hr-HR" dirty="0"/>
              <a:t>	1. razredi- 17 učenika</a:t>
            </a:r>
            <a:endParaRPr lang="sl-SI" dirty="0"/>
          </a:p>
          <a:p>
            <a:r>
              <a:rPr lang="hr-HR" dirty="0"/>
              <a:t>	2. razredi- 3 učenika</a:t>
            </a:r>
            <a:endParaRPr lang="sl-SI" dirty="0"/>
          </a:p>
          <a:p>
            <a:r>
              <a:rPr lang="hr-HR" dirty="0"/>
              <a:t>	3. razredi- 9 učenika</a:t>
            </a:r>
            <a:endParaRPr lang="sl-SI" dirty="0"/>
          </a:p>
          <a:p>
            <a:r>
              <a:rPr lang="hr-HR" dirty="0"/>
              <a:t>	4. razredi- 10 učenika</a:t>
            </a:r>
            <a:endParaRPr lang="sl-SI" dirty="0"/>
          </a:p>
          <a:p>
            <a:r>
              <a:rPr lang="hr-HR" dirty="0"/>
              <a:t>Na županijsku razinu natjecanja iz hrvatskog jezika bilo je pozvano ukupno 4 učenika.</a:t>
            </a:r>
            <a:endParaRPr lang="sl-SI" dirty="0"/>
          </a:p>
          <a:p>
            <a:r>
              <a:rPr lang="hr-HR" b="1" dirty="0"/>
              <a:t>ŽUPANIJSKA RAZINA</a:t>
            </a:r>
            <a:r>
              <a:rPr lang="hr-HR" dirty="0" smtClean="0"/>
              <a:t>: </a:t>
            </a:r>
            <a:r>
              <a:rPr lang="hr-HR" dirty="0"/>
              <a:t>održana 5.ožujka 2014.</a:t>
            </a:r>
            <a:endParaRPr lang="sl-SI" dirty="0"/>
          </a:p>
          <a:p>
            <a:r>
              <a:rPr lang="hr-HR" i="1" dirty="0"/>
              <a:t>Ostvareni rezultati:</a:t>
            </a:r>
            <a:endParaRPr lang="sl-SI" dirty="0"/>
          </a:p>
          <a:p>
            <a:r>
              <a:rPr lang="hr-HR" b="1" i="1" u="sng" dirty="0"/>
              <a:t>3. razredi</a:t>
            </a:r>
            <a:r>
              <a:rPr lang="hr-HR" dirty="0"/>
              <a:t>: </a:t>
            </a:r>
            <a:r>
              <a:rPr lang="hr-HR" b="1" dirty="0"/>
              <a:t>12.mjesto</a:t>
            </a:r>
            <a:r>
              <a:rPr lang="hr-HR" dirty="0"/>
              <a:t> (Nikola Besek); </a:t>
            </a:r>
            <a:r>
              <a:rPr lang="hr-HR" b="1" dirty="0"/>
              <a:t>14.mjesto</a:t>
            </a:r>
            <a:r>
              <a:rPr lang="hr-HR" dirty="0"/>
              <a:t> (Ivona Stričak); </a:t>
            </a:r>
            <a:r>
              <a:rPr lang="hr-HR" b="1" dirty="0"/>
              <a:t>16.mjesto</a:t>
            </a:r>
            <a:r>
              <a:rPr lang="hr-HR" dirty="0"/>
              <a:t> (Rebeka Gašparić)</a:t>
            </a:r>
            <a:endParaRPr lang="sl-SI" dirty="0"/>
          </a:p>
          <a:p>
            <a:r>
              <a:rPr lang="hr-HR" b="1" i="1" u="sng" dirty="0"/>
              <a:t>4. razredi</a:t>
            </a:r>
            <a:r>
              <a:rPr lang="hr-HR" dirty="0"/>
              <a:t>: </a:t>
            </a:r>
            <a:r>
              <a:rPr lang="hr-HR" b="1" dirty="0"/>
              <a:t>7.mjesto</a:t>
            </a:r>
            <a:r>
              <a:rPr lang="hr-HR" dirty="0"/>
              <a:t> ( Sara Hrnčić)</a:t>
            </a:r>
            <a:endParaRPr lang="sl-SI" dirty="0"/>
          </a:p>
          <a:p>
            <a:pPr>
              <a:buNone/>
            </a:pPr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796908"/>
          </a:xfrm>
        </p:spPr>
        <p:txBody>
          <a:bodyPr>
            <a:normAutofit fontScale="90000"/>
          </a:bodyPr>
          <a:lstStyle/>
          <a:p>
            <a:r>
              <a:rPr lang="hr-HR" sz="3100" b="1" dirty="0" smtClean="0"/>
              <a:t/>
            </a:r>
            <a:br>
              <a:rPr lang="hr-HR" sz="3100" b="1" dirty="0" smtClean="0"/>
            </a:br>
            <a:r>
              <a:rPr lang="hr-HR" sz="3100" b="1" dirty="0" smtClean="0"/>
              <a:t>NATJECANJE </a:t>
            </a:r>
            <a:r>
              <a:rPr lang="hr-HR" sz="3100" b="1" dirty="0"/>
              <a:t>IZ HRVATSKOG JEZIKA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054617"/>
          </a:xfrm>
        </p:spPr>
        <p:txBody>
          <a:bodyPr>
            <a:normAutofit/>
          </a:bodyPr>
          <a:lstStyle/>
          <a:p>
            <a:r>
              <a:rPr lang="hr-HR" b="1" u="sng" dirty="0"/>
              <a:t>ŠKOLSKA RAZINA</a:t>
            </a:r>
            <a:r>
              <a:rPr lang="hr-HR" dirty="0"/>
              <a:t>: održana 28.siječnja 2014.</a:t>
            </a:r>
            <a:endParaRPr lang="sl-SI" dirty="0"/>
          </a:p>
          <a:p>
            <a:r>
              <a:rPr lang="hr-HR" dirty="0"/>
              <a:t>Ukupan broj učenika : 3</a:t>
            </a:r>
            <a:endParaRPr lang="sl-SI" dirty="0"/>
          </a:p>
          <a:p>
            <a:r>
              <a:rPr lang="hr-HR" b="1" dirty="0"/>
              <a:t>2. razredi</a:t>
            </a:r>
            <a:r>
              <a:rPr lang="hr-HR" dirty="0"/>
              <a:t>- 3 učenika</a:t>
            </a:r>
            <a:endParaRPr lang="sl-SI" dirty="0"/>
          </a:p>
          <a:p>
            <a:r>
              <a:rPr lang="hr-HR" dirty="0"/>
              <a:t>Na županijsku razinu natjecanja iz latinskog jezika bilo je pozvano 3 učenika.</a:t>
            </a:r>
            <a:endParaRPr lang="sl-SI" dirty="0"/>
          </a:p>
          <a:p>
            <a:r>
              <a:rPr lang="hr-HR" b="1" u="sng" dirty="0"/>
              <a:t>ŽUPANIJSKA RAZINA</a:t>
            </a:r>
            <a:r>
              <a:rPr lang="hr-HR" dirty="0"/>
              <a:t>: održana 25.veljače 2014.</a:t>
            </a:r>
            <a:endParaRPr lang="sl-SI" dirty="0"/>
          </a:p>
          <a:p>
            <a:r>
              <a:rPr lang="hr-HR" i="1" dirty="0"/>
              <a:t>Ostvareni rezultati:</a:t>
            </a:r>
            <a:endParaRPr lang="sl-SI" dirty="0"/>
          </a:p>
          <a:p>
            <a:r>
              <a:rPr lang="hr-HR" b="1" dirty="0"/>
              <a:t>2. razredi</a:t>
            </a:r>
            <a:r>
              <a:rPr lang="hr-HR" dirty="0"/>
              <a:t>- </a:t>
            </a:r>
            <a:r>
              <a:rPr lang="hr-HR" b="1" dirty="0"/>
              <a:t>6.mjesto</a:t>
            </a:r>
            <a:r>
              <a:rPr lang="hr-HR" dirty="0"/>
              <a:t> (Irena Dragičević); </a:t>
            </a:r>
            <a:r>
              <a:rPr lang="hr-HR" b="1" dirty="0"/>
              <a:t>7.mjesto</a:t>
            </a:r>
            <a:r>
              <a:rPr lang="hr-HR" dirty="0"/>
              <a:t> (Domagoj Hostnjak); </a:t>
            </a:r>
            <a:r>
              <a:rPr lang="hr-HR" b="1" dirty="0"/>
              <a:t>9.mjesto</a:t>
            </a:r>
            <a:r>
              <a:rPr lang="hr-HR" dirty="0"/>
              <a:t> ( Leona Kušter)</a:t>
            </a:r>
            <a:endParaRPr lang="sl-SI" dirty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725470"/>
          </a:xfrm>
        </p:spPr>
        <p:txBody>
          <a:bodyPr>
            <a:normAutofit fontScale="90000"/>
          </a:bodyPr>
          <a:lstStyle/>
          <a:p>
            <a:r>
              <a:rPr lang="hr-HR" sz="2800" b="1" dirty="0"/>
              <a:t>NATJECANJE IZ LATINSKOG JEZIKA</a:t>
            </a:r>
            <a:r>
              <a:rPr lang="sl-SI" sz="2800" dirty="0"/>
              <a:t/>
            </a:r>
            <a:br>
              <a:rPr lang="sl-SI" sz="2800" dirty="0"/>
            </a:br>
            <a:endParaRPr lang="sl-SI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4983179"/>
          </a:xfrm>
        </p:spPr>
        <p:txBody>
          <a:bodyPr>
            <a:normAutofit/>
          </a:bodyPr>
          <a:lstStyle/>
          <a:p>
            <a:r>
              <a:rPr lang="hr-HR" b="1" u="sng" dirty="0"/>
              <a:t>ŠKOLSKA RAZINA</a:t>
            </a:r>
            <a:r>
              <a:rPr lang="hr-HR" dirty="0"/>
              <a:t>: održana  24.siječnja 2014. </a:t>
            </a:r>
            <a:endParaRPr lang="sl-SI" dirty="0"/>
          </a:p>
          <a:p>
            <a:r>
              <a:rPr lang="hr-HR" dirty="0"/>
              <a:t>Kategorija natjecanja: </a:t>
            </a:r>
            <a:endParaRPr lang="sl-SI" dirty="0"/>
          </a:p>
          <a:p>
            <a:r>
              <a:rPr lang="hr-HR" dirty="0"/>
              <a:t>		</a:t>
            </a:r>
            <a:r>
              <a:rPr lang="hr-HR" i="1" dirty="0"/>
              <a:t>Lista B, početnici</a:t>
            </a:r>
            <a:r>
              <a:rPr lang="hr-HR" dirty="0"/>
              <a:t>: 4 učenice</a:t>
            </a:r>
            <a:endParaRPr lang="sl-SI" dirty="0"/>
          </a:p>
          <a:p>
            <a:r>
              <a:rPr lang="hr-HR" dirty="0"/>
              <a:t>Na županijsku razinu natjecanja su bile pozvane 3 učenice.</a:t>
            </a:r>
            <a:endParaRPr lang="sl-SI" dirty="0"/>
          </a:p>
          <a:p>
            <a:r>
              <a:rPr lang="hr-HR" b="1" i="1" u="sng" dirty="0"/>
              <a:t>ŽUPANIJSKA RAZINA:</a:t>
            </a:r>
            <a:r>
              <a:rPr lang="hr-HR" dirty="0"/>
              <a:t> održana 28.veljače 2014.</a:t>
            </a:r>
            <a:endParaRPr lang="sl-SI" dirty="0"/>
          </a:p>
          <a:p>
            <a:r>
              <a:rPr lang="hr-HR" b="1" dirty="0"/>
              <a:t>Ostvareni rezultati</a:t>
            </a:r>
            <a:r>
              <a:rPr lang="hr-HR" dirty="0"/>
              <a:t>: </a:t>
            </a:r>
            <a:r>
              <a:rPr lang="hr-HR" b="1" dirty="0"/>
              <a:t>1. mjesto</a:t>
            </a:r>
            <a:r>
              <a:rPr lang="hr-HR" dirty="0"/>
              <a:t>( Darija Dugandžić); </a:t>
            </a:r>
            <a:r>
              <a:rPr lang="hr-HR" b="1" dirty="0"/>
              <a:t>4. mjesto</a:t>
            </a:r>
            <a:r>
              <a:rPr lang="hr-HR" dirty="0"/>
              <a:t> (Lucija Briški); </a:t>
            </a:r>
            <a:r>
              <a:rPr lang="hr-HR" b="1" dirty="0"/>
              <a:t>5.mjesto</a:t>
            </a:r>
            <a:r>
              <a:rPr lang="hr-HR" dirty="0"/>
              <a:t> (Morana Bunić)</a:t>
            </a:r>
            <a:endParaRPr lang="sl-SI" dirty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/>
              <a:t>NATJECANJE IZ FRANCUSKOG JEZIKA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928670"/>
            <a:ext cx="8401080" cy="5197493"/>
          </a:xfrm>
        </p:spPr>
        <p:txBody>
          <a:bodyPr>
            <a:normAutofit fontScale="92500" lnSpcReduction="20000"/>
          </a:bodyPr>
          <a:lstStyle/>
          <a:p>
            <a:r>
              <a:rPr lang="hr-HR" b="1" dirty="0"/>
              <a:t>ŠKOLSKA RAZINA</a:t>
            </a:r>
            <a:r>
              <a:rPr lang="hr-HR" dirty="0" smtClean="0"/>
              <a:t>: </a:t>
            </a:r>
            <a:r>
              <a:rPr lang="hr-HR" dirty="0"/>
              <a:t>održana 22. siječnja  2014.</a:t>
            </a:r>
            <a:endParaRPr lang="sl-SI" dirty="0"/>
          </a:p>
          <a:p>
            <a:r>
              <a:rPr lang="hr-HR" dirty="0"/>
              <a:t>Ukupan broj učenika: 63</a:t>
            </a:r>
            <a:endParaRPr lang="sl-SI" dirty="0"/>
          </a:p>
          <a:p>
            <a:r>
              <a:rPr lang="hr-HR" b="1" i="1" u="sng" dirty="0"/>
              <a:t>Razred i kategorija: </a:t>
            </a:r>
            <a:r>
              <a:rPr lang="hr-HR" dirty="0"/>
              <a:t> </a:t>
            </a:r>
            <a:r>
              <a:rPr lang="hr-HR" i="1" u="sng" dirty="0"/>
              <a:t>2 A</a:t>
            </a:r>
            <a:r>
              <a:rPr lang="hr-HR" dirty="0"/>
              <a:t>- 39</a:t>
            </a:r>
            <a:endParaRPr lang="sl-SI" dirty="0"/>
          </a:p>
          <a:p>
            <a:r>
              <a:rPr lang="hr-HR" dirty="0"/>
              <a:t>			     </a:t>
            </a:r>
            <a:r>
              <a:rPr lang="hr-HR" i="1" u="sng" dirty="0"/>
              <a:t>4 A</a:t>
            </a:r>
            <a:r>
              <a:rPr lang="hr-HR" dirty="0"/>
              <a:t>- 24</a:t>
            </a:r>
            <a:endParaRPr lang="sl-SI" dirty="0"/>
          </a:p>
          <a:p>
            <a:r>
              <a:rPr lang="hr-HR" dirty="0"/>
              <a:t>Na županijsku razinu natjecanja je bilo pozvano ukupno 7 učenika.</a:t>
            </a:r>
            <a:endParaRPr lang="sl-SI" dirty="0"/>
          </a:p>
          <a:p>
            <a:r>
              <a:rPr lang="hr-HR" b="1" dirty="0"/>
              <a:t>ŽUPANIJSKA RAZINA</a:t>
            </a:r>
            <a:r>
              <a:rPr lang="hr-HR" b="1" dirty="0" smtClean="0"/>
              <a:t>:</a:t>
            </a:r>
            <a:r>
              <a:rPr lang="hr-HR" dirty="0" smtClean="0"/>
              <a:t> </a:t>
            </a:r>
            <a:r>
              <a:rPr lang="hr-HR" dirty="0"/>
              <a:t>održana 26.veljače 2014.</a:t>
            </a:r>
            <a:endParaRPr lang="sl-SI" dirty="0"/>
          </a:p>
          <a:p>
            <a:r>
              <a:rPr lang="hr-HR" dirty="0"/>
              <a:t>Ostvareni rezultati:</a:t>
            </a:r>
            <a:endParaRPr lang="sl-SI" dirty="0"/>
          </a:p>
          <a:p>
            <a:r>
              <a:rPr lang="hr-HR" b="1" i="1" u="sng" dirty="0"/>
              <a:t>Razred i kategorija:</a:t>
            </a:r>
            <a:r>
              <a:rPr lang="hr-HR" dirty="0"/>
              <a:t> </a:t>
            </a:r>
            <a:r>
              <a:rPr lang="hr-HR" i="1" u="sng" dirty="0"/>
              <a:t>2 A</a:t>
            </a:r>
            <a:r>
              <a:rPr lang="hr-HR" dirty="0"/>
              <a:t>- </a:t>
            </a:r>
            <a:r>
              <a:rPr lang="hr-HR" b="1" dirty="0"/>
              <a:t>3.mjesto</a:t>
            </a:r>
            <a:r>
              <a:rPr lang="hr-HR" dirty="0"/>
              <a:t> (Lucija Jalžabetić); </a:t>
            </a:r>
            <a:r>
              <a:rPr lang="hr-HR" b="1" dirty="0"/>
              <a:t>6.mjesto</a:t>
            </a:r>
            <a:r>
              <a:rPr lang="hr-HR" dirty="0"/>
              <a:t> (Lucia Hojski)</a:t>
            </a:r>
            <a:endParaRPr lang="sl-SI" dirty="0"/>
          </a:p>
          <a:p>
            <a:r>
              <a:rPr lang="hr-HR" dirty="0"/>
              <a:t>			  </a:t>
            </a:r>
            <a:r>
              <a:rPr lang="hr-HR" i="1" u="sng" dirty="0"/>
              <a:t>  4 A</a:t>
            </a:r>
            <a:r>
              <a:rPr lang="hr-HR" dirty="0"/>
              <a:t>- </a:t>
            </a:r>
            <a:r>
              <a:rPr lang="hr-HR" b="1" dirty="0"/>
              <a:t>3.mjesto</a:t>
            </a:r>
            <a:r>
              <a:rPr lang="hr-HR" dirty="0"/>
              <a:t> ( Ivan Vrabec); </a:t>
            </a:r>
            <a:r>
              <a:rPr lang="hr-HR" b="1" dirty="0"/>
              <a:t>7.mjesto</a:t>
            </a:r>
            <a:r>
              <a:rPr lang="hr-HR" dirty="0"/>
              <a:t> (Ivan Haboić); </a:t>
            </a:r>
            <a:r>
              <a:rPr lang="hr-HR" b="1" dirty="0"/>
              <a:t>8.mjesto</a:t>
            </a:r>
            <a:r>
              <a:rPr lang="hr-HR" dirty="0"/>
              <a:t> ( Zlatka Plavec); </a:t>
            </a:r>
            <a:r>
              <a:rPr lang="hr-HR" b="1" dirty="0"/>
              <a:t>11.mjesto</a:t>
            </a:r>
            <a:r>
              <a:rPr lang="hr-HR" dirty="0"/>
              <a:t> (Marko Gredelj); </a:t>
            </a:r>
            <a:r>
              <a:rPr lang="hr-HR" b="1" dirty="0"/>
              <a:t>12.mjesto</a:t>
            </a:r>
            <a:r>
              <a:rPr lang="hr-HR" dirty="0"/>
              <a:t> (Veronika Zadravec)</a:t>
            </a:r>
            <a:endParaRPr lang="sl-SI" dirty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1000108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>NATJECANJE </a:t>
            </a:r>
            <a:r>
              <a:rPr lang="hr-HR" b="1" dirty="0"/>
              <a:t>IZ ENGLESKOG </a:t>
            </a:r>
            <a:r>
              <a:rPr lang="hr-HR" b="1" dirty="0" smtClean="0"/>
              <a:t>JEZIKA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ŠKOLSKA RAZINA</a:t>
            </a:r>
            <a:r>
              <a:rPr lang="hr-HR" dirty="0" smtClean="0"/>
              <a:t>: održana 4.veljače.2014.</a:t>
            </a:r>
          </a:p>
          <a:p>
            <a:r>
              <a:rPr lang="hr-HR" dirty="0" smtClean="0"/>
              <a:t>	Ukupno prijavljenih učenika: </a:t>
            </a:r>
            <a:r>
              <a:rPr lang="hr-HR" dirty="0" err="1" smtClean="0"/>
              <a:t>15</a:t>
            </a:r>
            <a:endParaRPr lang="hr-HR" dirty="0" smtClean="0"/>
          </a:p>
          <a:p>
            <a:r>
              <a:rPr lang="hr-HR" b="1" u="sng" dirty="0" smtClean="0"/>
              <a:t>Kategorija </a:t>
            </a:r>
            <a:r>
              <a:rPr lang="hr-HR" b="1" u="sng" dirty="0" err="1" smtClean="0"/>
              <a:t>SŠ</a:t>
            </a:r>
            <a:r>
              <a:rPr lang="hr-HR" b="1" u="sng" dirty="0" smtClean="0"/>
              <a:t> I. A</a:t>
            </a:r>
            <a:r>
              <a:rPr lang="hr-HR" dirty="0" smtClean="0"/>
              <a:t>- </a:t>
            </a:r>
            <a:r>
              <a:rPr lang="hr-HR" dirty="0" err="1" smtClean="0"/>
              <a:t>10</a:t>
            </a:r>
            <a:r>
              <a:rPr lang="hr-HR" dirty="0" smtClean="0"/>
              <a:t> učenika</a:t>
            </a:r>
          </a:p>
          <a:p>
            <a:r>
              <a:rPr lang="hr-HR" b="1" i="1" u="sng" dirty="0" smtClean="0"/>
              <a:t>Kategorija SS II. A</a:t>
            </a:r>
            <a:r>
              <a:rPr lang="hr-HR" dirty="0" smtClean="0"/>
              <a:t>- 5 učenika</a:t>
            </a:r>
          </a:p>
          <a:p>
            <a:r>
              <a:rPr lang="hr-HR" dirty="0" smtClean="0"/>
              <a:t>Na županijsku razinu natjecanja iz njemačkog jezika bilo je pozvanih 6 učenika:</a:t>
            </a:r>
          </a:p>
          <a:p>
            <a:r>
              <a:rPr lang="hr-HR" i="1" dirty="0" smtClean="0"/>
              <a:t>Kategorija  </a:t>
            </a:r>
            <a:r>
              <a:rPr lang="hr-HR" i="1" dirty="0" err="1" smtClean="0"/>
              <a:t>SŠ</a:t>
            </a:r>
            <a:r>
              <a:rPr lang="hr-HR" i="1" dirty="0" smtClean="0"/>
              <a:t> I. A</a:t>
            </a:r>
            <a:r>
              <a:rPr lang="hr-HR" dirty="0" smtClean="0"/>
              <a:t>- 4 učenika</a:t>
            </a:r>
          </a:p>
          <a:p>
            <a:r>
              <a:rPr lang="hr-HR" i="1" dirty="0" smtClean="0"/>
              <a:t>Kategorija </a:t>
            </a:r>
            <a:r>
              <a:rPr lang="hr-HR" i="1" dirty="0" err="1" smtClean="0"/>
              <a:t>SŠ</a:t>
            </a:r>
            <a:r>
              <a:rPr lang="hr-HR" i="1" dirty="0" smtClean="0"/>
              <a:t> II. A</a:t>
            </a:r>
            <a:r>
              <a:rPr lang="hr-HR" dirty="0" smtClean="0"/>
              <a:t>- 2 učenika</a:t>
            </a:r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868346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NATJECANJE IZ NJEMAČKOG JEZIKA</a:t>
            </a:r>
            <a:r>
              <a:rPr lang="hr-HR" dirty="0"/>
              <a:t>: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ŽUPANIJSKA RAZINA</a:t>
            </a:r>
            <a:r>
              <a:rPr lang="hr-HR" dirty="0" smtClean="0"/>
              <a:t>: održana </a:t>
            </a:r>
            <a:r>
              <a:rPr lang="hr-HR" dirty="0" err="1" smtClean="0"/>
              <a:t>4.ožujka</a:t>
            </a:r>
            <a:r>
              <a:rPr lang="hr-HR" dirty="0" smtClean="0"/>
              <a:t> </a:t>
            </a:r>
            <a:r>
              <a:rPr lang="hr-HR" dirty="0" err="1" smtClean="0"/>
              <a:t>2014</a:t>
            </a:r>
            <a:r>
              <a:rPr lang="hr-HR" dirty="0" smtClean="0"/>
              <a:t>.</a:t>
            </a:r>
          </a:p>
          <a:p>
            <a:r>
              <a:rPr lang="hr-HR" dirty="0" smtClean="0"/>
              <a:t>Ostvareni rezultati:</a:t>
            </a:r>
          </a:p>
          <a:p>
            <a:r>
              <a:rPr lang="hr-HR" b="1" i="1" u="sng" dirty="0" smtClean="0"/>
              <a:t>Kategorija </a:t>
            </a:r>
            <a:r>
              <a:rPr lang="hr-HR" b="1" i="1" u="sng" dirty="0" err="1" smtClean="0"/>
              <a:t>SŠ</a:t>
            </a:r>
            <a:r>
              <a:rPr lang="hr-HR" b="1" i="1" u="sng" dirty="0" smtClean="0"/>
              <a:t> </a:t>
            </a:r>
            <a:r>
              <a:rPr lang="hr-HR" b="1" i="1" u="sng" dirty="0" err="1" smtClean="0"/>
              <a:t>I.A</a:t>
            </a:r>
            <a:r>
              <a:rPr lang="hr-HR" dirty="0" smtClean="0"/>
              <a:t>-  </a:t>
            </a:r>
            <a:r>
              <a:rPr lang="hr-HR" dirty="0" err="1" smtClean="0"/>
              <a:t>4.mjesto</a:t>
            </a:r>
            <a:r>
              <a:rPr lang="hr-HR" dirty="0" smtClean="0"/>
              <a:t> ( Ivan </a:t>
            </a:r>
            <a:r>
              <a:rPr lang="hr-HR" dirty="0" err="1" smtClean="0"/>
              <a:t>Štefanec</a:t>
            </a:r>
            <a:r>
              <a:rPr lang="hr-HR" dirty="0" smtClean="0"/>
              <a:t>); </a:t>
            </a:r>
            <a:r>
              <a:rPr lang="hr-HR" dirty="0" err="1" smtClean="0"/>
              <a:t>7.mjesto</a:t>
            </a:r>
            <a:r>
              <a:rPr lang="hr-HR" dirty="0" smtClean="0"/>
              <a:t> ( Nikola </a:t>
            </a:r>
            <a:r>
              <a:rPr lang="hr-HR" dirty="0" err="1" smtClean="0"/>
              <a:t>Poljanec</a:t>
            </a:r>
            <a:r>
              <a:rPr lang="hr-HR" dirty="0" smtClean="0"/>
              <a:t>); </a:t>
            </a:r>
            <a:r>
              <a:rPr lang="hr-HR" dirty="0" err="1" smtClean="0"/>
              <a:t>8.mjesto</a:t>
            </a:r>
            <a:r>
              <a:rPr lang="hr-HR" dirty="0" smtClean="0"/>
              <a:t> (Gordan </a:t>
            </a:r>
            <a:r>
              <a:rPr lang="hr-HR" dirty="0" err="1" smtClean="0"/>
              <a:t>Jagačić</a:t>
            </a:r>
            <a:r>
              <a:rPr lang="hr-HR" dirty="0" smtClean="0"/>
              <a:t>); </a:t>
            </a:r>
            <a:r>
              <a:rPr lang="hr-HR" dirty="0" err="1" smtClean="0"/>
              <a:t>9.mjesto</a:t>
            </a:r>
            <a:r>
              <a:rPr lang="hr-HR" dirty="0" smtClean="0"/>
              <a:t> (Ivana </a:t>
            </a:r>
            <a:r>
              <a:rPr lang="hr-HR" dirty="0" err="1" smtClean="0"/>
              <a:t>Štrlek</a:t>
            </a:r>
            <a:r>
              <a:rPr lang="hr-HR" dirty="0" smtClean="0"/>
              <a:t>)</a:t>
            </a:r>
          </a:p>
          <a:p>
            <a:r>
              <a:rPr lang="hr-HR" b="1" i="1" u="sng" dirty="0" smtClean="0"/>
              <a:t>Kategorija </a:t>
            </a:r>
            <a:r>
              <a:rPr lang="hr-HR" b="1" i="1" u="sng" dirty="0" err="1" smtClean="0"/>
              <a:t>SŠ</a:t>
            </a:r>
            <a:r>
              <a:rPr lang="hr-HR" b="1" i="1" u="sng" dirty="0" smtClean="0"/>
              <a:t> </a:t>
            </a:r>
            <a:r>
              <a:rPr lang="hr-HR" b="1" i="1" u="sng" dirty="0" err="1" smtClean="0"/>
              <a:t>II.A</a:t>
            </a:r>
            <a:r>
              <a:rPr lang="hr-HR" dirty="0" smtClean="0"/>
              <a:t>- 1. mjesto ( Marko Gredelj)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NATJECANJE IZ NJEMAČKOG JEZIKA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ŠKOLSKA </a:t>
            </a:r>
            <a:r>
              <a:rPr lang="en-US" b="1" dirty="0" err="1"/>
              <a:t>RAZINA</a:t>
            </a:r>
            <a:r>
              <a:rPr lang="en-US" dirty="0"/>
              <a:t>- </a:t>
            </a:r>
            <a:r>
              <a:rPr lang="hr-HR" dirty="0" smtClean="0"/>
              <a:t>održana </a:t>
            </a:r>
            <a:r>
              <a:rPr lang="en-US" dirty="0" smtClean="0"/>
              <a:t>12.</a:t>
            </a:r>
            <a:r>
              <a:rPr lang="hr-HR" dirty="0" smtClean="0"/>
              <a:t>veljače</a:t>
            </a:r>
            <a:r>
              <a:rPr lang="en-US" dirty="0" smtClean="0"/>
              <a:t>2014</a:t>
            </a:r>
            <a:r>
              <a:rPr lang="en-US" dirty="0"/>
              <a:t>., </a:t>
            </a:r>
            <a:r>
              <a:rPr lang="en-US" dirty="0" err="1"/>
              <a:t>ukupno</a:t>
            </a:r>
            <a:r>
              <a:rPr lang="en-US" dirty="0"/>
              <a:t> </a:t>
            </a:r>
            <a:r>
              <a:rPr lang="en-US" dirty="0" err="1"/>
              <a:t>prijavljenih</a:t>
            </a:r>
            <a:r>
              <a:rPr lang="en-US" dirty="0"/>
              <a:t> u</a:t>
            </a:r>
            <a:r>
              <a:rPr lang="hr-HR" dirty="0"/>
              <a:t>čenika: 61, od toga:</a:t>
            </a:r>
            <a:endParaRPr lang="sl-SI" dirty="0"/>
          </a:p>
          <a:p>
            <a:r>
              <a:rPr lang="en-US" dirty="0"/>
              <a:t>1. </a:t>
            </a:r>
            <a:r>
              <a:rPr lang="en-US" dirty="0" err="1"/>
              <a:t>razredi</a:t>
            </a:r>
            <a:r>
              <a:rPr lang="en-US" dirty="0"/>
              <a:t>- 18 u</a:t>
            </a:r>
            <a:r>
              <a:rPr lang="hr-HR" dirty="0"/>
              <a:t>čenika</a:t>
            </a:r>
            <a:endParaRPr lang="sl-SI" dirty="0"/>
          </a:p>
          <a:p>
            <a:r>
              <a:rPr lang="en-US" dirty="0"/>
              <a:t>2. </a:t>
            </a:r>
            <a:r>
              <a:rPr lang="en-US" dirty="0" err="1"/>
              <a:t>razredi</a:t>
            </a:r>
            <a:r>
              <a:rPr lang="en-US" dirty="0"/>
              <a:t>- 15 u</a:t>
            </a:r>
            <a:r>
              <a:rPr lang="hr-HR" dirty="0"/>
              <a:t>čenika</a:t>
            </a:r>
            <a:endParaRPr lang="sl-SI" dirty="0"/>
          </a:p>
          <a:p>
            <a:r>
              <a:rPr lang="en-US" dirty="0"/>
              <a:t>3. </a:t>
            </a:r>
            <a:r>
              <a:rPr lang="en-US" dirty="0" err="1"/>
              <a:t>razredi</a:t>
            </a:r>
            <a:r>
              <a:rPr lang="en-US" dirty="0"/>
              <a:t>- 16 u</a:t>
            </a:r>
            <a:r>
              <a:rPr lang="hr-HR" dirty="0"/>
              <a:t>čenika</a:t>
            </a:r>
            <a:endParaRPr lang="sl-SI" dirty="0"/>
          </a:p>
          <a:p>
            <a:r>
              <a:rPr lang="en-US" dirty="0"/>
              <a:t>4. </a:t>
            </a:r>
            <a:r>
              <a:rPr lang="en-US" dirty="0" err="1"/>
              <a:t>razredi</a:t>
            </a:r>
            <a:r>
              <a:rPr lang="en-US" dirty="0"/>
              <a:t>- 12 u</a:t>
            </a:r>
            <a:r>
              <a:rPr lang="hr-HR" dirty="0"/>
              <a:t>čenika</a:t>
            </a:r>
            <a:endParaRPr lang="sl-SI" dirty="0"/>
          </a:p>
          <a:p>
            <a:r>
              <a:rPr lang="en-US" dirty="0"/>
              <a:t>Na </a:t>
            </a:r>
            <a:r>
              <a:rPr lang="en-US" dirty="0" err="1"/>
              <a:t>županijsko</a:t>
            </a:r>
            <a:r>
              <a:rPr lang="en-US" dirty="0"/>
              <a:t> </a:t>
            </a:r>
            <a:r>
              <a:rPr lang="en-US" dirty="0" err="1"/>
              <a:t>natjecanje</a:t>
            </a:r>
            <a:r>
              <a:rPr lang="en-US" dirty="0"/>
              <a:t> </a:t>
            </a:r>
            <a:r>
              <a:rPr lang="en-US" dirty="0" err="1"/>
              <a:t>pozvano</a:t>
            </a:r>
            <a:r>
              <a:rPr lang="en-US" dirty="0"/>
              <a:t> </a:t>
            </a:r>
            <a:r>
              <a:rPr lang="en-US" dirty="0" err="1"/>
              <a:t>sveukupno</a:t>
            </a:r>
            <a:r>
              <a:rPr lang="en-US" dirty="0"/>
              <a:t> 20 u</a:t>
            </a:r>
            <a:r>
              <a:rPr lang="hr-HR" dirty="0"/>
              <a:t>čenika.</a:t>
            </a:r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NATJECANJE IZ </a:t>
            </a:r>
            <a:r>
              <a:rPr lang="en-US" sz="2800" b="1" dirty="0" smtClean="0"/>
              <a:t>KEMIJE</a:t>
            </a:r>
            <a:r>
              <a:rPr lang="sl-SI" sz="2800" dirty="0"/>
              <a:t/>
            </a:r>
            <a:br>
              <a:rPr lang="sl-SI" sz="2800" dirty="0"/>
            </a:br>
            <a:endParaRPr lang="sl-SI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</TotalTime>
  <Words>1088</Words>
  <Application>Microsoft Office PowerPoint</Application>
  <PresentationFormat>Prikaz na zaslonu (4:3)</PresentationFormat>
  <Paragraphs>190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25</vt:i4>
      </vt:variant>
    </vt:vector>
  </HeadingPairs>
  <TitlesOfParts>
    <vt:vector size="26" baseType="lpstr">
      <vt:lpstr>Concourse</vt:lpstr>
      <vt:lpstr>NATJECANJA šk.god. 2013./2014</vt:lpstr>
      <vt:lpstr>NATJECANJE LiDraNo </vt:lpstr>
      <vt:lpstr> NATJECANJE IZ HRVATSKOG JEZIKA </vt:lpstr>
      <vt:lpstr>NATJECANJE IZ LATINSKOG JEZIKA </vt:lpstr>
      <vt:lpstr>NATJECANJE IZ FRANCUSKOG JEZIKA </vt:lpstr>
      <vt:lpstr> NATJECANJE IZ ENGLESKOG JEZIKA </vt:lpstr>
      <vt:lpstr>NATJECANJE IZ NJEMAČKOG JEZIKA: </vt:lpstr>
      <vt:lpstr>NATJECANJE IZ NJEMAČKOG JEZIKA</vt:lpstr>
      <vt:lpstr>NATJECANJE IZ KEMIJE </vt:lpstr>
      <vt:lpstr>NATJECANJE IZ KEMIJE </vt:lpstr>
      <vt:lpstr>NATJECANJE I SMOTRA IZ BIOLOGIJE</vt:lpstr>
      <vt:lpstr>NATJECANJE I SMOTRA IZ BIOLOGIJE</vt:lpstr>
      <vt:lpstr>NATJECANJE IZ MATEMATIKE </vt:lpstr>
      <vt:lpstr>NATJECANJE IZ MATEMATIKE</vt:lpstr>
      <vt:lpstr>NATJECANJE I SMOTRA IZ FIZIKE </vt:lpstr>
      <vt:lpstr>NATJECANJE I SMOTRA IZ FIZIKE</vt:lpstr>
      <vt:lpstr> NATJECANJE IZ PODRUČJA INFORMATIKE- RAČUNALSTVA(INFOKUP) </vt:lpstr>
      <vt:lpstr>NATJECANJE IZ PODRUČJA INFORMATIKE- RAČUNALSTVA(INFOKUP)</vt:lpstr>
      <vt:lpstr>NATJECANJE IZ GEOGRAFIJE </vt:lpstr>
      <vt:lpstr>NATJECANJE IZ GEOGRAFIJE</vt:lpstr>
      <vt:lpstr>NATJECANJE IZ POVIJESTI </vt:lpstr>
      <vt:lpstr>NATJECANJE IZ POVIJESTI</vt:lpstr>
      <vt:lpstr> NATJECANJE IZ FILOZOFIJE </vt:lpstr>
      <vt:lpstr>UKUPAN BROJ UČENIKA IZ DRUGE GIMNAZIJE VARAŽDIN NA NATJECANJIMA:</vt:lpstr>
      <vt:lpstr>Slajd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NATJECANJA šk.god. 2013./2014</dc:title>
  <dc:creator>Jurica Ferencina</dc:creator>
  <cp:lastModifiedBy>Korisnik</cp:lastModifiedBy>
  <cp:revision>22</cp:revision>
  <dcterms:created xsi:type="dcterms:W3CDTF">2014-04-26T18:27:45Z</dcterms:created>
  <dcterms:modified xsi:type="dcterms:W3CDTF">2014-05-09T08:10:06Z</dcterms:modified>
</cp:coreProperties>
</file>