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7" r:id="rId17"/>
    <p:sldId id="278" r:id="rId18"/>
    <p:sldId id="271" r:id="rId19"/>
    <p:sldId id="272" r:id="rId20"/>
    <p:sldId id="273" r:id="rId21"/>
    <p:sldId id="274" r:id="rId22"/>
    <p:sldId id="275" r:id="rId23"/>
    <p:sldId id="282" r:id="rId24"/>
    <p:sldId id="283" r:id="rId25"/>
    <p:sldId id="280" r:id="rId26"/>
    <p:sldId id="276" r:id="rId2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Jednakokračni trokut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sl-SI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sl-SI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 trokut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Jednakokračni trokut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sl-SI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  <p:cxnSp>
        <p:nvCxnSpPr>
          <p:cNvPr id="11" name="Ravni poveznik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sl-SI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sl-SI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sl-SI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sl-SI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sl-SI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 trokut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avni poveznik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103179A-849D-4C03-9EEB-698B1ACDD360}" type="datetimeFigureOut">
              <a:rPr lang="sl-SI" smtClean="0"/>
              <a:pPr/>
              <a:t>27.5.2015</a:t>
            </a:fld>
            <a:endParaRPr lang="sl-SI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sl-SI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93C5712-EA30-45CD-B3D5-FD54A51B0BB9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571744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 smtClean="0"/>
              <a:t>ANALIZA ŠKOLSKIH, ŽUPANIJSKIH I DRŽAVNIHNATJECANJA UČENIKA</a:t>
            </a:r>
            <a:br>
              <a:rPr lang="sl-SI" dirty="0" smtClean="0"/>
            </a:br>
            <a:r>
              <a:rPr lang="sl-SI" dirty="0" smtClean="0"/>
              <a:t>šk.god. 2014./2015.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4214818"/>
            <a:ext cx="8062912" cy="1107282"/>
          </a:xfrm>
        </p:spPr>
        <p:txBody>
          <a:bodyPr>
            <a:normAutofit/>
          </a:bodyPr>
          <a:lstStyle/>
          <a:p>
            <a:pPr algn="ctr"/>
            <a:r>
              <a:rPr lang="sl-SI" dirty="0" smtClean="0"/>
              <a:t>Druga gimnazija Varaždin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329642" cy="796908"/>
          </a:xfrm>
        </p:spPr>
        <p:txBody>
          <a:bodyPr>
            <a:normAutofit fontScale="90000"/>
          </a:bodyPr>
          <a:lstStyle/>
          <a:p>
            <a:r>
              <a:rPr lang="en-US" sz="4000" b="1" dirty="0" err="1" smtClean="0"/>
              <a:t>KEMIJ</a:t>
            </a:r>
            <a:r>
              <a:rPr lang="hr-HR" sz="4000" b="1" dirty="0" smtClean="0"/>
              <a:t>A</a:t>
            </a:r>
            <a:r>
              <a:rPr lang="sl-SI" sz="2800" dirty="0" smtClean="0"/>
              <a:t/>
            </a:r>
            <a:br>
              <a:rPr lang="sl-SI" sz="2800" dirty="0" smtClean="0"/>
            </a:br>
            <a:endParaRPr lang="sl-S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4983179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ŽUPANIJSKA</a:t>
            </a:r>
            <a:r>
              <a:rPr lang="en-US" b="1" dirty="0"/>
              <a:t> </a:t>
            </a:r>
            <a:r>
              <a:rPr lang="en-US" b="1" dirty="0" err="1" smtClean="0"/>
              <a:t>RAZINA</a:t>
            </a:r>
            <a:r>
              <a:rPr lang="hr-HR" b="1" dirty="0" smtClean="0"/>
              <a:t> </a:t>
            </a:r>
            <a:r>
              <a:rPr lang="en-US" dirty="0" smtClean="0"/>
              <a:t>–</a:t>
            </a:r>
            <a:r>
              <a:rPr lang="sl-SI" dirty="0" smtClean="0"/>
              <a:t> održana je</a:t>
            </a:r>
            <a:r>
              <a:rPr lang="en-US" dirty="0" smtClean="0"/>
              <a:t> 1</a:t>
            </a:r>
            <a:r>
              <a:rPr lang="hr-HR" dirty="0" smtClean="0"/>
              <a:t>2</a:t>
            </a:r>
            <a:r>
              <a:rPr lang="en-US" dirty="0" smtClean="0"/>
              <a:t>.03.201</a:t>
            </a:r>
            <a:r>
              <a:rPr lang="hr-HR" dirty="0" smtClean="0"/>
              <a:t>5</a:t>
            </a:r>
            <a:r>
              <a:rPr lang="en-US" dirty="0" smtClean="0"/>
              <a:t>.</a:t>
            </a:r>
            <a:endParaRPr lang="sl-SI" dirty="0"/>
          </a:p>
          <a:p>
            <a:r>
              <a:rPr lang="en-US" dirty="0" err="1"/>
              <a:t>Ostvareni</a:t>
            </a:r>
            <a:r>
              <a:rPr lang="en-US" dirty="0"/>
              <a:t> </a:t>
            </a:r>
            <a:r>
              <a:rPr lang="en-US" dirty="0" err="1"/>
              <a:t>rezultati</a:t>
            </a:r>
            <a:r>
              <a:rPr lang="en-US" dirty="0"/>
              <a:t>:</a:t>
            </a:r>
            <a:endParaRPr lang="sl-SI" dirty="0"/>
          </a:p>
          <a:p>
            <a:r>
              <a:rPr lang="en-US" b="1" i="1" u="sng" dirty="0"/>
              <a:t>1. </a:t>
            </a:r>
            <a:r>
              <a:rPr lang="en-US" b="1" i="1" u="sng" dirty="0" err="1" smtClean="0"/>
              <a:t>razredi</a:t>
            </a:r>
            <a:r>
              <a:rPr lang="hr-HR" b="1" i="1" u="sng" dirty="0" smtClean="0"/>
              <a:t> </a:t>
            </a:r>
            <a:r>
              <a:rPr lang="en-US" dirty="0" smtClean="0"/>
              <a:t>- </a:t>
            </a:r>
            <a:r>
              <a:rPr lang="hr-HR" b="1" dirty="0" smtClean="0"/>
              <a:t>6</a:t>
            </a:r>
            <a:r>
              <a:rPr lang="en-US" b="1" dirty="0" smtClean="0"/>
              <a:t>.</a:t>
            </a:r>
            <a:r>
              <a:rPr lang="hr-HR" b="1" dirty="0" smtClean="0"/>
              <a:t> </a:t>
            </a:r>
            <a:r>
              <a:rPr lang="en-US" b="1" dirty="0" err="1" smtClean="0"/>
              <a:t>mjesto</a:t>
            </a:r>
            <a:r>
              <a:rPr lang="hr-HR" b="1" dirty="0" smtClean="0"/>
              <a:t> </a:t>
            </a:r>
            <a:r>
              <a:rPr lang="hr-HR" dirty="0" smtClean="0"/>
              <a:t>Petra </a:t>
            </a:r>
            <a:r>
              <a:rPr lang="hr-HR" dirty="0" err="1" smtClean="0"/>
              <a:t>Grahek</a:t>
            </a:r>
            <a:r>
              <a:rPr lang="hr-HR" dirty="0" smtClean="0"/>
              <a:t> (</a:t>
            </a:r>
            <a:r>
              <a:rPr lang="hr-HR" dirty="0" err="1" smtClean="0"/>
              <a:t>1.B</a:t>
            </a:r>
            <a:r>
              <a:rPr lang="hr-HR" dirty="0" smtClean="0"/>
              <a:t>); </a:t>
            </a:r>
            <a:r>
              <a:rPr lang="hr-HR" b="1" dirty="0" err="1" smtClean="0"/>
              <a:t>15</a:t>
            </a:r>
            <a:r>
              <a:rPr lang="hr-HR" b="1" dirty="0" smtClean="0"/>
              <a:t>. mjesto</a:t>
            </a:r>
            <a:r>
              <a:rPr lang="hr-HR" dirty="0" smtClean="0"/>
              <a:t> Alan </a:t>
            </a:r>
            <a:r>
              <a:rPr lang="hr-HR" dirty="0" err="1" smtClean="0"/>
              <a:t>Boršćak</a:t>
            </a:r>
            <a:r>
              <a:rPr lang="hr-HR" dirty="0" smtClean="0"/>
              <a:t> (</a:t>
            </a:r>
            <a:r>
              <a:rPr lang="hr-HR" dirty="0" err="1" smtClean="0"/>
              <a:t>1.E</a:t>
            </a:r>
            <a:r>
              <a:rPr lang="hr-HR" dirty="0" smtClean="0"/>
              <a:t>); </a:t>
            </a:r>
            <a:r>
              <a:rPr lang="hr-HR" b="1" dirty="0" err="1" smtClean="0"/>
              <a:t>16</a:t>
            </a:r>
            <a:r>
              <a:rPr lang="hr-HR" b="1" dirty="0" smtClean="0"/>
              <a:t>. mjesto </a:t>
            </a:r>
            <a:r>
              <a:rPr lang="hr-HR" dirty="0" smtClean="0"/>
              <a:t>Ivana </a:t>
            </a:r>
            <a:r>
              <a:rPr lang="hr-HR" dirty="0" err="1" smtClean="0"/>
              <a:t>Labaš</a:t>
            </a:r>
            <a:r>
              <a:rPr lang="hr-HR" dirty="0" smtClean="0"/>
              <a:t> (</a:t>
            </a:r>
            <a:r>
              <a:rPr lang="hr-HR" dirty="0" err="1" smtClean="0"/>
              <a:t>1.E</a:t>
            </a:r>
            <a:r>
              <a:rPr lang="hr-HR" dirty="0" smtClean="0"/>
              <a:t>); </a:t>
            </a:r>
            <a:r>
              <a:rPr lang="hr-HR" b="1" dirty="0" err="1" smtClean="0"/>
              <a:t>18</a:t>
            </a:r>
            <a:r>
              <a:rPr lang="hr-HR" b="1" dirty="0" smtClean="0"/>
              <a:t>. mjesto</a:t>
            </a:r>
            <a:r>
              <a:rPr lang="hr-HR" dirty="0" smtClean="0"/>
              <a:t> </a:t>
            </a:r>
            <a:r>
              <a:rPr lang="hr-HR" dirty="0" err="1" smtClean="0"/>
              <a:t>Melani</a:t>
            </a:r>
            <a:r>
              <a:rPr lang="hr-HR" dirty="0" smtClean="0"/>
              <a:t> </a:t>
            </a:r>
            <a:r>
              <a:rPr lang="hr-HR" dirty="0" err="1" smtClean="0"/>
              <a:t>Puškadija</a:t>
            </a:r>
            <a:r>
              <a:rPr lang="hr-HR" dirty="0" smtClean="0"/>
              <a:t> (</a:t>
            </a:r>
            <a:r>
              <a:rPr lang="hr-HR" dirty="0" err="1" smtClean="0"/>
              <a:t>1.D</a:t>
            </a:r>
            <a:r>
              <a:rPr lang="hr-HR" dirty="0" smtClean="0"/>
              <a:t>); </a:t>
            </a:r>
            <a:r>
              <a:rPr lang="hr-HR" b="1" dirty="0" err="1" smtClean="0"/>
              <a:t>20.mjesto</a:t>
            </a:r>
            <a:r>
              <a:rPr lang="hr-HR" b="1" dirty="0" smtClean="0"/>
              <a:t> </a:t>
            </a:r>
            <a:r>
              <a:rPr lang="hr-HR" dirty="0" smtClean="0"/>
              <a:t>Tea </a:t>
            </a:r>
            <a:r>
              <a:rPr lang="hr-HR" dirty="0" err="1" smtClean="0"/>
              <a:t>Puškadija</a:t>
            </a:r>
            <a:r>
              <a:rPr lang="hr-HR" dirty="0" smtClean="0"/>
              <a:t> (</a:t>
            </a:r>
            <a:r>
              <a:rPr lang="hr-HR" dirty="0" err="1" smtClean="0"/>
              <a:t>1.D</a:t>
            </a:r>
            <a:r>
              <a:rPr lang="hr-HR" dirty="0" smtClean="0"/>
              <a:t>)</a:t>
            </a:r>
            <a:endParaRPr lang="sl-SI" dirty="0"/>
          </a:p>
          <a:p>
            <a:r>
              <a:rPr lang="en-US" b="1" i="1" u="sng" dirty="0" err="1" smtClean="0"/>
              <a:t>2.razredi</a:t>
            </a:r>
            <a:r>
              <a:rPr lang="hr-HR" b="1" i="1" u="sng" dirty="0" smtClean="0"/>
              <a:t> </a:t>
            </a:r>
            <a:r>
              <a:rPr lang="en-US" dirty="0" smtClean="0"/>
              <a:t>- </a:t>
            </a:r>
            <a:r>
              <a:rPr lang="hr-HR" b="1" dirty="0" smtClean="0"/>
              <a:t>9</a:t>
            </a:r>
            <a:r>
              <a:rPr lang="en-US" b="1" dirty="0" smtClean="0"/>
              <a:t>.</a:t>
            </a:r>
            <a:r>
              <a:rPr lang="hr-HR" b="1" dirty="0" smtClean="0"/>
              <a:t> </a:t>
            </a:r>
            <a:r>
              <a:rPr lang="en-US" b="1" dirty="0" err="1" smtClean="0"/>
              <a:t>mjesto</a:t>
            </a:r>
            <a:r>
              <a:rPr lang="en-US" dirty="0" smtClean="0"/>
              <a:t> </a:t>
            </a:r>
            <a:r>
              <a:rPr lang="hr-HR" dirty="0" smtClean="0"/>
              <a:t>Emina </a:t>
            </a:r>
            <a:r>
              <a:rPr lang="hr-HR" dirty="0" err="1" smtClean="0"/>
              <a:t>Plantak</a:t>
            </a:r>
            <a:r>
              <a:rPr lang="hr-HR" dirty="0" smtClean="0"/>
              <a:t> (</a:t>
            </a:r>
            <a:r>
              <a:rPr lang="hr-HR" dirty="0" err="1" smtClean="0"/>
              <a:t>2.D</a:t>
            </a:r>
            <a:r>
              <a:rPr lang="hr-HR" dirty="0" smtClean="0"/>
              <a:t>); </a:t>
            </a:r>
            <a:r>
              <a:rPr lang="hr-HR" b="1" dirty="0" err="1" smtClean="0"/>
              <a:t>11</a:t>
            </a:r>
            <a:r>
              <a:rPr lang="hr-HR" b="1" dirty="0" smtClean="0"/>
              <a:t>. mjesto</a:t>
            </a:r>
            <a:r>
              <a:rPr lang="hr-HR" dirty="0" smtClean="0"/>
              <a:t> Iva </a:t>
            </a:r>
            <a:r>
              <a:rPr lang="hr-HR" dirty="0" err="1" smtClean="0"/>
              <a:t>Ostrički</a:t>
            </a:r>
            <a:r>
              <a:rPr lang="hr-HR" dirty="0" smtClean="0"/>
              <a:t> (</a:t>
            </a:r>
            <a:r>
              <a:rPr lang="hr-HR" dirty="0" err="1" smtClean="0"/>
              <a:t>2.E</a:t>
            </a:r>
            <a:r>
              <a:rPr lang="hr-HR" dirty="0" smtClean="0"/>
              <a:t>)</a:t>
            </a:r>
            <a:endParaRPr lang="sl-SI" dirty="0"/>
          </a:p>
          <a:p>
            <a:r>
              <a:rPr lang="en-US" b="1" i="1" u="sng" dirty="0" err="1" smtClean="0"/>
              <a:t>3.razredi</a:t>
            </a:r>
            <a:r>
              <a:rPr lang="hr-HR" b="1" i="1" u="sng" dirty="0" smtClean="0"/>
              <a:t> </a:t>
            </a:r>
            <a:r>
              <a:rPr lang="en-US" dirty="0" smtClean="0"/>
              <a:t>- </a:t>
            </a:r>
            <a:r>
              <a:rPr lang="hr-HR" b="1" dirty="0" smtClean="0"/>
              <a:t>5</a:t>
            </a:r>
            <a:r>
              <a:rPr lang="en-US" b="1" dirty="0" smtClean="0"/>
              <a:t>.</a:t>
            </a:r>
            <a:r>
              <a:rPr lang="hr-HR" b="1" dirty="0" smtClean="0"/>
              <a:t> </a:t>
            </a:r>
            <a:r>
              <a:rPr lang="en-US" b="1" dirty="0" err="1" smtClean="0"/>
              <a:t>mjesto</a:t>
            </a:r>
            <a:r>
              <a:rPr lang="en-US" dirty="0" smtClean="0"/>
              <a:t> </a:t>
            </a:r>
            <a:r>
              <a:rPr lang="hr-HR" dirty="0" smtClean="0"/>
              <a:t>Dominik </a:t>
            </a:r>
            <a:r>
              <a:rPr lang="hr-HR" dirty="0" err="1" smtClean="0"/>
              <a:t>Grudiček</a:t>
            </a:r>
            <a:r>
              <a:rPr lang="hr-HR" dirty="0" smtClean="0"/>
              <a:t> (</a:t>
            </a:r>
            <a:r>
              <a:rPr lang="hr-HR" dirty="0" err="1" smtClean="0"/>
              <a:t>3.D</a:t>
            </a:r>
            <a:r>
              <a:rPr lang="hr-HR" dirty="0" smtClean="0"/>
              <a:t>); </a:t>
            </a:r>
            <a:r>
              <a:rPr lang="hr-HR" b="1" dirty="0"/>
              <a:t>6</a:t>
            </a:r>
            <a:r>
              <a:rPr lang="hr-HR" b="1" dirty="0" smtClean="0"/>
              <a:t>. mjesto</a:t>
            </a:r>
            <a:r>
              <a:rPr lang="hr-HR" dirty="0" smtClean="0"/>
              <a:t> </a:t>
            </a:r>
            <a:r>
              <a:rPr lang="hr-HR" dirty="0" err="1" smtClean="0"/>
              <a:t>Mirjam</a:t>
            </a:r>
            <a:r>
              <a:rPr lang="hr-HR" dirty="0" smtClean="0"/>
              <a:t> Nižetić (</a:t>
            </a:r>
            <a:r>
              <a:rPr lang="hr-HR" dirty="0" err="1" smtClean="0"/>
              <a:t>3.C</a:t>
            </a:r>
            <a:r>
              <a:rPr lang="hr-HR" dirty="0" smtClean="0"/>
              <a:t>); </a:t>
            </a:r>
            <a:r>
              <a:rPr lang="hr-HR" b="1" dirty="0" err="1" smtClean="0"/>
              <a:t>9.mjesto</a:t>
            </a:r>
            <a:r>
              <a:rPr lang="hr-HR" b="1" dirty="0" smtClean="0"/>
              <a:t> </a:t>
            </a:r>
            <a:r>
              <a:rPr lang="hr-HR" dirty="0" smtClean="0"/>
              <a:t>Lorena Kovačić (</a:t>
            </a:r>
            <a:r>
              <a:rPr lang="hr-HR" dirty="0" err="1" smtClean="0"/>
              <a:t>3.B</a:t>
            </a:r>
            <a:r>
              <a:rPr lang="hr-HR" dirty="0" smtClean="0"/>
              <a:t>)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32680"/>
          </a:xfrm>
        </p:spPr>
        <p:txBody>
          <a:bodyPr>
            <a:normAutofit/>
          </a:bodyPr>
          <a:lstStyle/>
          <a:p>
            <a:r>
              <a:rPr lang="hr-HR" sz="3600" b="1" dirty="0" smtClean="0"/>
              <a:t>BIOLOGIJA</a:t>
            </a:r>
            <a:endParaRPr lang="sl-S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72000"/>
          </a:xfrm>
        </p:spPr>
        <p:txBody>
          <a:bodyPr>
            <a:normAutofit fontScale="92500" lnSpcReduction="20000"/>
          </a:bodyPr>
          <a:lstStyle/>
          <a:p>
            <a:r>
              <a:rPr lang="hr-HR" b="1" i="1" u="sng" dirty="0"/>
              <a:t>ŠKOLSKA RAZINA</a:t>
            </a:r>
            <a:r>
              <a:rPr lang="hr-HR" dirty="0"/>
              <a:t>: </a:t>
            </a:r>
            <a:r>
              <a:rPr lang="hr-HR" dirty="0" smtClean="0"/>
              <a:t>održana </a:t>
            </a:r>
            <a:r>
              <a:rPr lang="hr-HR" dirty="0" err="1" smtClean="0"/>
              <a:t>je18.veljače</a:t>
            </a:r>
            <a:r>
              <a:rPr lang="hr-HR" dirty="0" smtClean="0"/>
              <a:t>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r>
              <a:rPr lang="sl-SI" dirty="0" smtClean="0"/>
              <a:t>, a sudjelovalo je </a:t>
            </a:r>
            <a:r>
              <a:rPr lang="hr-HR" dirty="0" smtClean="0"/>
              <a:t>ukupno </a:t>
            </a:r>
            <a:r>
              <a:rPr lang="hr-HR" dirty="0" err="1" smtClean="0"/>
              <a:t>45</a:t>
            </a:r>
            <a:r>
              <a:rPr lang="hr-HR" dirty="0" smtClean="0"/>
              <a:t> </a:t>
            </a:r>
            <a:r>
              <a:rPr lang="hr-HR" dirty="0"/>
              <a:t>učenika, od toga:</a:t>
            </a:r>
            <a:endParaRPr lang="sl-SI" dirty="0"/>
          </a:p>
          <a:p>
            <a:r>
              <a:rPr lang="hr-HR" dirty="0"/>
              <a:t>1. </a:t>
            </a:r>
            <a:r>
              <a:rPr lang="hr-HR" dirty="0" smtClean="0"/>
              <a:t>razredi - </a:t>
            </a:r>
            <a:r>
              <a:rPr lang="hr-HR" dirty="0" err="1" smtClean="0"/>
              <a:t>15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2. </a:t>
            </a:r>
            <a:r>
              <a:rPr lang="hr-HR" dirty="0" smtClean="0"/>
              <a:t>razredi -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3. </a:t>
            </a:r>
            <a:r>
              <a:rPr lang="hr-HR" dirty="0" smtClean="0"/>
              <a:t>razredi - </a:t>
            </a:r>
            <a:r>
              <a:rPr lang="hr-HR" dirty="0" err="1" smtClean="0"/>
              <a:t>10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4. </a:t>
            </a:r>
            <a:r>
              <a:rPr lang="hr-HR" dirty="0" smtClean="0"/>
              <a:t>razredi - </a:t>
            </a:r>
            <a:r>
              <a:rPr lang="hr-HR" dirty="0"/>
              <a:t>9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Na županijsku razinu natjecanja iz biologije bilo je pozvano </a:t>
            </a:r>
            <a:r>
              <a:rPr lang="hr-HR" dirty="0" err="1" smtClean="0"/>
              <a:t>12</a:t>
            </a:r>
            <a:r>
              <a:rPr lang="hr-HR" dirty="0" smtClean="0"/>
              <a:t> učenika (1. razred – 2 učenika; 2. razred – 2 učenika; 3. razred – 3 učenika; 4. razred – 5 učenika).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BIOLOGIJA</a:t>
            </a:r>
            <a:endParaRPr lang="sl-S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329642" cy="4840303"/>
          </a:xfrm>
        </p:spPr>
        <p:txBody>
          <a:bodyPr>
            <a:normAutofit fontScale="85000" lnSpcReduction="20000"/>
          </a:bodyPr>
          <a:lstStyle/>
          <a:p>
            <a:r>
              <a:rPr lang="hr-HR" b="1" i="1" u="sng" dirty="0"/>
              <a:t>ŽUPANIJSKA RAZINA</a:t>
            </a:r>
            <a:r>
              <a:rPr lang="hr-HR" dirty="0"/>
              <a:t>: </a:t>
            </a:r>
            <a:r>
              <a:rPr lang="hr-HR" dirty="0" smtClean="0"/>
              <a:t>održana </a:t>
            </a:r>
            <a:r>
              <a:rPr lang="hr-HR" dirty="0" err="1" smtClean="0"/>
              <a:t>18</a:t>
            </a:r>
            <a:r>
              <a:rPr lang="hr-HR" dirty="0" smtClean="0"/>
              <a:t>. ožujka </a:t>
            </a:r>
            <a:r>
              <a:rPr lang="hr-HR" dirty="0"/>
              <a:t>2014.</a:t>
            </a:r>
            <a:endParaRPr lang="sl-SI" dirty="0"/>
          </a:p>
          <a:p>
            <a:r>
              <a:rPr lang="hr-HR" dirty="0"/>
              <a:t>Ostvareni rezultati:</a:t>
            </a:r>
            <a:endParaRPr lang="sl-SI" dirty="0"/>
          </a:p>
          <a:p>
            <a:r>
              <a:rPr lang="hr-HR" b="1" u="sng" dirty="0"/>
              <a:t>1. </a:t>
            </a:r>
            <a:r>
              <a:rPr lang="hr-HR" b="1" u="sng" dirty="0" smtClean="0"/>
              <a:t>razredi</a:t>
            </a:r>
            <a:r>
              <a:rPr lang="hr-HR" b="1" dirty="0" smtClean="0"/>
              <a:t> </a:t>
            </a:r>
            <a:r>
              <a:rPr lang="hr-HR" dirty="0" smtClean="0"/>
              <a:t>- </a:t>
            </a:r>
            <a:r>
              <a:rPr lang="hr-HR" b="1" dirty="0"/>
              <a:t>6</a:t>
            </a:r>
            <a:r>
              <a:rPr lang="hr-HR" b="1" dirty="0" smtClean="0"/>
              <a:t>. mjesto</a:t>
            </a:r>
            <a:r>
              <a:rPr lang="hr-HR" dirty="0" smtClean="0"/>
              <a:t> Paula </a:t>
            </a:r>
            <a:r>
              <a:rPr lang="hr-HR" dirty="0" err="1" smtClean="0"/>
              <a:t>Šimunčić</a:t>
            </a:r>
            <a:r>
              <a:rPr lang="hr-HR" dirty="0" smtClean="0"/>
              <a:t> (</a:t>
            </a:r>
            <a:r>
              <a:rPr lang="hr-HR" dirty="0" err="1" smtClean="0"/>
              <a:t>1.S</a:t>
            </a:r>
            <a:r>
              <a:rPr lang="hr-HR" dirty="0" smtClean="0"/>
              <a:t>); </a:t>
            </a:r>
            <a:r>
              <a:rPr lang="hr-HR" b="1" dirty="0" err="1" smtClean="0"/>
              <a:t>10</a:t>
            </a:r>
            <a:r>
              <a:rPr lang="hr-HR" b="1" dirty="0" smtClean="0"/>
              <a:t>. mjesto</a:t>
            </a:r>
            <a:r>
              <a:rPr lang="hr-HR" dirty="0" smtClean="0"/>
              <a:t> Niko Kos (</a:t>
            </a:r>
            <a:r>
              <a:rPr lang="hr-HR" dirty="0" err="1" smtClean="0"/>
              <a:t>1.E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b="1" u="sng" dirty="0"/>
              <a:t>2. </a:t>
            </a:r>
            <a:r>
              <a:rPr lang="hr-HR" b="1" u="sng" dirty="0" smtClean="0"/>
              <a:t>razredi </a:t>
            </a:r>
            <a:r>
              <a:rPr lang="hr-HR" dirty="0" smtClean="0"/>
              <a:t>- </a:t>
            </a:r>
            <a:r>
              <a:rPr lang="hr-HR" b="1" dirty="0"/>
              <a:t>4</a:t>
            </a:r>
            <a:r>
              <a:rPr lang="hr-HR" b="1" dirty="0" smtClean="0"/>
              <a:t>. mjesto</a:t>
            </a:r>
            <a:r>
              <a:rPr lang="hr-HR" dirty="0" smtClean="0"/>
              <a:t> Emina </a:t>
            </a:r>
            <a:r>
              <a:rPr lang="hr-HR" dirty="0" err="1" smtClean="0"/>
              <a:t>Plantak</a:t>
            </a:r>
            <a:r>
              <a:rPr lang="hr-HR" dirty="0" smtClean="0"/>
              <a:t> (</a:t>
            </a:r>
            <a:r>
              <a:rPr lang="hr-HR" dirty="0" err="1" smtClean="0"/>
              <a:t>2.D</a:t>
            </a:r>
            <a:r>
              <a:rPr lang="hr-HR" dirty="0" smtClean="0"/>
              <a:t>); </a:t>
            </a:r>
            <a:r>
              <a:rPr lang="hr-HR" b="1" dirty="0"/>
              <a:t>6</a:t>
            </a:r>
            <a:r>
              <a:rPr lang="hr-HR" b="1" dirty="0" smtClean="0"/>
              <a:t>. mjesto</a:t>
            </a:r>
            <a:r>
              <a:rPr lang="hr-HR" dirty="0" smtClean="0"/>
              <a:t> Ivana </a:t>
            </a:r>
            <a:r>
              <a:rPr lang="hr-HR" dirty="0" err="1" smtClean="0"/>
              <a:t>Osredek</a:t>
            </a:r>
            <a:r>
              <a:rPr lang="hr-HR" dirty="0" smtClean="0"/>
              <a:t> (</a:t>
            </a:r>
            <a:r>
              <a:rPr lang="hr-HR" dirty="0" err="1" smtClean="0"/>
              <a:t>2.B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b="1" u="sng" dirty="0"/>
              <a:t>3. </a:t>
            </a:r>
            <a:r>
              <a:rPr lang="hr-HR" b="1" u="sng" dirty="0" smtClean="0"/>
              <a:t>razredi </a:t>
            </a:r>
            <a:r>
              <a:rPr lang="hr-HR" dirty="0" smtClean="0"/>
              <a:t>- </a:t>
            </a:r>
            <a:r>
              <a:rPr lang="hr-HR" b="1" dirty="0"/>
              <a:t>8</a:t>
            </a:r>
            <a:r>
              <a:rPr lang="hr-HR" b="1" dirty="0" smtClean="0"/>
              <a:t>. mjesto</a:t>
            </a:r>
            <a:r>
              <a:rPr lang="hr-HR" dirty="0" smtClean="0"/>
              <a:t> Elena Medved (</a:t>
            </a:r>
            <a:r>
              <a:rPr lang="hr-HR" dirty="0" err="1" smtClean="0"/>
              <a:t>3.A</a:t>
            </a:r>
            <a:r>
              <a:rPr lang="hr-HR" dirty="0" smtClean="0"/>
              <a:t>); </a:t>
            </a:r>
            <a:r>
              <a:rPr lang="hr-HR" b="1" dirty="0" err="1"/>
              <a:t>10</a:t>
            </a:r>
            <a:r>
              <a:rPr lang="hr-HR" b="1" dirty="0" smtClean="0"/>
              <a:t>. mjesto</a:t>
            </a:r>
            <a:r>
              <a:rPr lang="hr-HR" dirty="0" smtClean="0"/>
              <a:t> Tara Golubić (</a:t>
            </a:r>
            <a:r>
              <a:rPr lang="hr-HR" dirty="0" err="1" smtClean="0"/>
              <a:t>3.A</a:t>
            </a:r>
            <a:r>
              <a:rPr lang="hr-HR" dirty="0" smtClean="0"/>
              <a:t>); </a:t>
            </a:r>
            <a:r>
              <a:rPr lang="hr-HR" b="1" dirty="0" err="1"/>
              <a:t>11</a:t>
            </a:r>
            <a:r>
              <a:rPr lang="hr-HR" b="1" dirty="0" smtClean="0"/>
              <a:t>. mjesto </a:t>
            </a:r>
            <a:r>
              <a:rPr lang="hr-HR" dirty="0" smtClean="0"/>
              <a:t>Irena Dragičević (</a:t>
            </a:r>
            <a:r>
              <a:rPr lang="hr-HR" dirty="0" err="1" smtClean="0"/>
              <a:t>3.B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b="1" u="sng" dirty="0"/>
              <a:t>4. </a:t>
            </a:r>
            <a:r>
              <a:rPr lang="hr-HR" b="1" u="sng" dirty="0" smtClean="0"/>
              <a:t>razredi </a:t>
            </a:r>
            <a:r>
              <a:rPr lang="hr-HR" dirty="0" smtClean="0"/>
              <a:t>- </a:t>
            </a:r>
            <a:r>
              <a:rPr lang="hr-HR" b="1" dirty="0"/>
              <a:t>6</a:t>
            </a:r>
            <a:r>
              <a:rPr lang="hr-HR" b="1" dirty="0" smtClean="0"/>
              <a:t>. mjesto</a:t>
            </a:r>
            <a:r>
              <a:rPr lang="hr-HR" dirty="0" smtClean="0"/>
              <a:t> Sabina Lončarić (</a:t>
            </a:r>
            <a:r>
              <a:rPr lang="hr-HR" dirty="0" err="1" smtClean="0"/>
              <a:t>4.C</a:t>
            </a:r>
            <a:r>
              <a:rPr lang="hr-HR" dirty="0" smtClean="0"/>
              <a:t>); </a:t>
            </a:r>
            <a:r>
              <a:rPr lang="hr-HR" b="1" dirty="0" smtClean="0"/>
              <a:t>7. mjesto</a:t>
            </a:r>
            <a:r>
              <a:rPr lang="hr-HR" dirty="0" smtClean="0"/>
              <a:t> Amalija </a:t>
            </a:r>
            <a:r>
              <a:rPr lang="hr-HR" dirty="0" err="1" smtClean="0"/>
              <a:t>Puškadija</a:t>
            </a:r>
            <a:r>
              <a:rPr lang="hr-HR" dirty="0" smtClean="0"/>
              <a:t> (</a:t>
            </a:r>
            <a:r>
              <a:rPr lang="hr-HR" dirty="0" err="1" smtClean="0"/>
              <a:t>4.E</a:t>
            </a:r>
            <a:r>
              <a:rPr lang="hr-HR" dirty="0" smtClean="0"/>
              <a:t>); </a:t>
            </a:r>
            <a:r>
              <a:rPr lang="hr-HR" b="1" dirty="0" smtClean="0"/>
              <a:t>9. mjesto</a:t>
            </a:r>
            <a:r>
              <a:rPr lang="hr-HR" dirty="0" smtClean="0"/>
              <a:t> Doroteja </a:t>
            </a:r>
            <a:r>
              <a:rPr lang="hr-HR" dirty="0" err="1" smtClean="0"/>
              <a:t>Meštrić</a:t>
            </a:r>
            <a:r>
              <a:rPr lang="hr-HR" dirty="0" smtClean="0"/>
              <a:t> (</a:t>
            </a:r>
            <a:r>
              <a:rPr lang="hr-HR" dirty="0" err="1" smtClean="0"/>
              <a:t>4.C</a:t>
            </a:r>
            <a:r>
              <a:rPr lang="hr-HR" dirty="0" smtClean="0"/>
              <a:t>); </a:t>
            </a:r>
            <a:r>
              <a:rPr lang="hr-HR" b="1" dirty="0" err="1" smtClean="0"/>
              <a:t>10</a:t>
            </a:r>
            <a:r>
              <a:rPr lang="hr-HR" b="1" dirty="0" smtClean="0"/>
              <a:t>. </a:t>
            </a:r>
            <a:r>
              <a:rPr lang="hr-HR" b="1" dirty="0"/>
              <a:t>mjesto</a:t>
            </a:r>
            <a:r>
              <a:rPr lang="hr-HR" dirty="0"/>
              <a:t> </a:t>
            </a:r>
            <a:r>
              <a:rPr lang="hr-HR" dirty="0" smtClean="0"/>
              <a:t>Matija Horvat (</a:t>
            </a:r>
            <a:r>
              <a:rPr lang="hr-HR" dirty="0" err="1" smtClean="0"/>
              <a:t>4.B</a:t>
            </a:r>
            <a:r>
              <a:rPr lang="hr-HR" dirty="0" smtClean="0"/>
              <a:t>); </a:t>
            </a:r>
            <a:r>
              <a:rPr lang="hr-HR" b="1" dirty="0" err="1" smtClean="0"/>
              <a:t>12</a:t>
            </a:r>
            <a:r>
              <a:rPr lang="hr-HR" b="1" dirty="0" smtClean="0"/>
              <a:t>. mjesto</a:t>
            </a:r>
            <a:r>
              <a:rPr lang="hr-HR" dirty="0" smtClean="0"/>
              <a:t> </a:t>
            </a:r>
            <a:r>
              <a:rPr lang="hr-HR" dirty="0" err="1" smtClean="0"/>
              <a:t>Antea</a:t>
            </a:r>
            <a:r>
              <a:rPr lang="hr-HR" dirty="0" smtClean="0"/>
              <a:t> </a:t>
            </a:r>
            <a:r>
              <a:rPr lang="hr-HR" dirty="0" err="1" smtClean="0"/>
              <a:t>Pernek</a:t>
            </a:r>
            <a:r>
              <a:rPr lang="hr-HR" dirty="0" smtClean="0"/>
              <a:t> (</a:t>
            </a:r>
            <a:r>
              <a:rPr lang="hr-HR" dirty="0" err="1" smtClean="0"/>
              <a:t>4.E</a:t>
            </a:r>
            <a:r>
              <a:rPr lang="hr-HR" dirty="0" smtClean="0"/>
              <a:t>)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MATEMATIKA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214422"/>
            <a:ext cx="8329642" cy="4911741"/>
          </a:xfrm>
        </p:spPr>
        <p:txBody>
          <a:bodyPr>
            <a:normAutofit fontScale="85000" lnSpcReduction="20000"/>
          </a:bodyPr>
          <a:lstStyle/>
          <a:p>
            <a:r>
              <a:rPr lang="hr-HR" b="1" dirty="0"/>
              <a:t>ŠKOLSKA RAZINA</a:t>
            </a:r>
            <a:r>
              <a:rPr lang="hr-HR" dirty="0"/>
              <a:t>: </a:t>
            </a:r>
            <a:r>
              <a:rPr lang="hr-HR" dirty="0" smtClean="0"/>
              <a:t>održana je </a:t>
            </a:r>
            <a:r>
              <a:rPr lang="hr-HR" dirty="0" err="1" smtClean="0"/>
              <a:t>29</a:t>
            </a:r>
            <a:r>
              <a:rPr lang="hr-HR" dirty="0" smtClean="0"/>
              <a:t>. </a:t>
            </a:r>
            <a:r>
              <a:rPr lang="hr-HR" dirty="0"/>
              <a:t>siječnja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r>
              <a:rPr lang="sl-SI" dirty="0" smtClean="0"/>
              <a:t>, a sudjelovalo je </a:t>
            </a:r>
            <a:r>
              <a:rPr lang="hr-HR" dirty="0" smtClean="0"/>
              <a:t>ukupno </a:t>
            </a:r>
            <a:r>
              <a:rPr lang="hr-HR" dirty="0" err="1" smtClean="0"/>
              <a:t>23</a:t>
            </a:r>
            <a:r>
              <a:rPr lang="hr-HR" dirty="0" smtClean="0"/>
              <a:t> učenika:</a:t>
            </a:r>
            <a:endParaRPr lang="sl-SI" dirty="0"/>
          </a:p>
          <a:p>
            <a:r>
              <a:rPr lang="hr-HR" b="1" i="1" u="sng" dirty="0"/>
              <a:t>1.razredi</a:t>
            </a:r>
            <a:r>
              <a:rPr lang="hr-HR" dirty="0"/>
              <a:t>: A </a:t>
            </a:r>
            <a:r>
              <a:rPr lang="hr-HR" dirty="0" smtClean="0"/>
              <a:t>program -  </a:t>
            </a:r>
            <a:r>
              <a:rPr lang="hr-HR" dirty="0"/>
              <a:t>2</a:t>
            </a:r>
            <a:r>
              <a:rPr lang="hr-HR" dirty="0" smtClean="0"/>
              <a:t> učenika</a:t>
            </a:r>
            <a:endParaRPr lang="sl-SI" dirty="0"/>
          </a:p>
          <a:p>
            <a:r>
              <a:rPr lang="hr-HR" dirty="0"/>
              <a:t>	       </a:t>
            </a:r>
            <a:r>
              <a:rPr lang="hr-HR" dirty="0" smtClean="0"/>
              <a:t>      B </a:t>
            </a:r>
            <a:r>
              <a:rPr lang="hr-HR" dirty="0"/>
              <a:t>program- </a:t>
            </a:r>
            <a:r>
              <a:rPr lang="hr-HR" dirty="0" smtClean="0"/>
              <a:t>5 učenika</a:t>
            </a:r>
            <a:endParaRPr lang="sl-SI" dirty="0"/>
          </a:p>
          <a:p>
            <a:r>
              <a:rPr lang="hr-HR" b="1" i="1" u="sng" dirty="0"/>
              <a:t>2.razredi</a:t>
            </a:r>
            <a:r>
              <a:rPr lang="hr-HR" dirty="0"/>
              <a:t>: A </a:t>
            </a:r>
            <a:r>
              <a:rPr lang="hr-HR" dirty="0" smtClean="0"/>
              <a:t>program - </a:t>
            </a:r>
            <a:r>
              <a:rPr lang="hr-HR" dirty="0"/>
              <a:t>1 učenik</a:t>
            </a:r>
            <a:endParaRPr lang="sl-SI" dirty="0"/>
          </a:p>
          <a:p>
            <a:r>
              <a:rPr lang="hr-HR" dirty="0"/>
              <a:t>	       </a:t>
            </a:r>
            <a:r>
              <a:rPr lang="hr-HR" dirty="0" smtClean="0"/>
              <a:t>      B program - </a:t>
            </a:r>
            <a:r>
              <a:rPr lang="hr-HR" dirty="0"/>
              <a:t>8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b="1" u="sng" dirty="0"/>
              <a:t>3.razredi</a:t>
            </a:r>
            <a:r>
              <a:rPr lang="hr-HR" dirty="0"/>
              <a:t>: A </a:t>
            </a:r>
            <a:r>
              <a:rPr lang="hr-HR" dirty="0" smtClean="0"/>
              <a:t>program - </a:t>
            </a:r>
            <a:r>
              <a:rPr lang="hr-HR" dirty="0"/>
              <a:t>3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	       </a:t>
            </a:r>
            <a:r>
              <a:rPr lang="hr-HR" dirty="0" smtClean="0"/>
              <a:t>      B </a:t>
            </a:r>
            <a:r>
              <a:rPr lang="hr-HR" dirty="0"/>
              <a:t>program- </a:t>
            </a:r>
            <a:r>
              <a:rPr lang="hr-HR" dirty="0" smtClean="0"/>
              <a:t>1 učenik</a:t>
            </a:r>
            <a:endParaRPr lang="sl-SI" dirty="0"/>
          </a:p>
          <a:p>
            <a:r>
              <a:rPr lang="hr-HR" b="1" i="1" u="sng" dirty="0"/>
              <a:t>4.razredi</a:t>
            </a:r>
            <a:r>
              <a:rPr lang="hr-HR" dirty="0"/>
              <a:t>: </a:t>
            </a:r>
            <a:r>
              <a:rPr lang="hr-HR" dirty="0" smtClean="0"/>
              <a:t>A program – 2 učenika</a:t>
            </a:r>
          </a:p>
          <a:p>
            <a:r>
              <a:rPr lang="hr-HR" dirty="0" smtClean="0"/>
              <a:t>                 B program - </a:t>
            </a:r>
            <a:r>
              <a:rPr lang="hr-HR" dirty="0"/>
              <a:t>1</a:t>
            </a:r>
            <a:r>
              <a:rPr lang="hr-HR" dirty="0" smtClean="0"/>
              <a:t> učenica</a:t>
            </a:r>
            <a:endParaRPr lang="sl-SI" dirty="0"/>
          </a:p>
          <a:p>
            <a:r>
              <a:rPr lang="hr-HR" dirty="0"/>
              <a:t>Na županijsku razinu natjecanja iz matematike </a:t>
            </a:r>
            <a:r>
              <a:rPr lang="hr-HR" dirty="0" smtClean="0"/>
              <a:t>bilo je </a:t>
            </a:r>
            <a:r>
              <a:rPr lang="hr-HR" dirty="0"/>
              <a:t>pozvano </a:t>
            </a:r>
            <a:r>
              <a:rPr lang="hr-HR" dirty="0" smtClean="0"/>
              <a:t>4 </a:t>
            </a:r>
            <a:r>
              <a:rPr lang="hr-HR" dirty="0"/>
              <a:t>učenika.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96908"/>
          </a:xfrm>
        </p:spPr>
        <p:txBody>
          <a:bodyPr>
            <a:normAutofit/>
          </a:bodyPr>
          <a:lstStyle/>
          <a:p>
            <a:r>
              <a:rPr lang="hr-HR" sz="3600" b="1" dirty="0" smtClean="0"/>
              <a:t>MATEMATIKA</a:t>
            </a:r>
            <a:endParaRPr lang="sl-S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054617"/>
          </a:xfrm>
        </p:spPr>
        <p:txBody>
          <a:bodyPr>
            <a:normAutofit fontScale="92500" lnSpcReduction="10000"/>
          </a:bodyPr>
          <a:lstStyle/>
          <a:p>
            <a:r>
              <a:rPr lang="hr-HR" b="1" i="1" u="sng" dirty="0"/>
              <a:t>ŽUPANIJSKA </a:t>
            </a:r>
            <a:r>
              <a:rPr lang="hr-HR" b="1" i="1" u="sng" dirty="0" smtClean="0"/>
              <a:t>RAZINA</a:t>
            </a:r>
            <a:r>
              <a:rPr lang="hr-HR" i="1" u="sng" dirty="0" smtClean="0"/>
              <a:t>: </a:t>
            </a:r>
            <a:r>
              <a:rPr lang="hr-HR" dirty="0" smtClean="0"/>
              <a:t>održana je </a:t>
            </a:r>
            <a:r>
              <a:rPr lang="hr-HR" dirty="0" err="1" smtClean="0"/>
              <a:t>27.veljače</a:t>
            </a:r>
            <a:r>
              <a:rPr lang="hr-HR" dirty="0" smtClean="0"/>
              <a:t>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endParaRPr lang="sl-SI" dirty="0"/>
          </a:p>
          <a:p>
            <a:r>
              <a:rPr lang="hr-HR" dirty="0"/>
              <a:t>Ostvareni rezultati</a:t>
            </a:r>
            <a:r>
              <a:rPr lang="hr-HR" dirty="0" smtClean="0"/>
              <a:t>:</a:t>
            </a:r>
          </a:p>
          <a:p>
            <a:r>
              <a:rPr lang="hr-HR" b="1" i="1" u="sng" dirty="0" smtClean="0"/>
              <a:t>1. razredi:</a:t>
            </a:r>
            <a:r>
              <a:rPr lang="hr-HR" dirty="0" smtClean="0"/>
              <a:t> B program – </a:t>
            </a:r>
            <a:r>
              <a:rPr lang="hr-HR" b="1" dirty="0" smtClean="0"/>
              <a:t>9. mjesto </a:t>
            </a:r>
            <a:r>
              <a:rPr lang="hr-HR" dirty="0" smtClean="0"/>
              <a:t>Magdalena Kos (</a:t>
            </a:r>
            <a:r>
              <a:rPr lang="hr-HR" dirty="0" err="1" smtClean="0"/>
              <a:t>1.A</a:t>
            </a:r>
            <a:r>
              <a:rPr lang="hr-HR" dirty="0" smtClean="0"/>
              <a:t>)</a:t>
            </a:r>
            <a:endParaRPr lang="sl-SI" b="1" i="1" u="sng" dirty="0"/>
          </a:p>
          <a:p>
            <a:r>
              <a:rPr lang="hr-HR" b="1" i="1" u="sng" dirty="0"/>
              <a:t>2</a:t>
            </a:r>
            <a:r>
              <a:rPr lang="hr-HR" b="1" i="1" u="sng" dirty="0" smtClean="0"/>
              <a:t>. </a:t>
            </a:r>
            <a:r>
              <a:rPr lang="hr-HR" b="1" i="1" u="sng" dirty="0"/>
              <a:t>razredi</a:t>
            </a:r>
            <a:r>
              <a:rPr lang="hr-HR" dirty="0"/>
              <a:t>: A </a:t>
            </a:r>
            <a:r>
              <a:rPr lang="hr-HR" dirty="0" smtClean="0"/>
              <a:t>program - </a:t>
            </a:r>
            <a:r>
              <a:rPr lang="hr-HR" b="1" dirty="0"/>
              <a:t>6</a:t>
            </a:r>
            <a:r>
              <a:rPr lang="hr-HR" b="1" dirty="0" smtClean="0"/>
              <a:t>. mjesto</a:t>
            </a:r>
            <a:r>
              <a:rPr lang="hr-HR" dirty="0" smtClean="0"/>
              <a:t> Alan </a:t>
            </a:r>
            <a:r>
              <a:rPr lang="hr-HR" dirty="0" err="1" smtClean="0"/>
              <a:t>Behin</a:t>
            </a:r>
            <a:r>
              <a:rPr lang="hr-HR" dirty="0" smtClean="0"/>
              <a:t> (</a:t>
            </a:r>
            <a:r>
              <a:rPr lang="hr-HR" dirty="0" err="1" smtClean="0"/>
              <a:t>2.E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b="1" i="1" u="sng" dirty="0" smtClean="0"/>
              <a:t>4</a:t>
            </a:r>
            <a:r>
              <a:rPr lang="hr-HR" b="1" i="1" u="sng" dirty="0"/>
              <a:t>. razredi</a:t>
            </a:r>
            <a:r>
              <a:rPr lang="hr-HR" dirty="0"/>
              <a:t>: </a:t>
            </a:r>
            <a:r>
              <a:rPr lang="hr-HR" dirty="0" smtClean="0"/>
              <a:t>A program – </a:t>
            </a:r>
            <a:r>
              <a:rPr lang="hr-HR" b="1" dirty="0" smtClean="0"/>
              <a:t>3. mjesto </a:t>
            </a:r>
            <a:r>
              <a:rPr lang="hr-HR" dirty="0" smtClean="0"/>
              <a:t>Maja </a:t>
            </a:r>
            <a:r>
              <a:rPr lang="hr-HR" dirty="0" err="1" smtClean="0"/>
              <a:t>Puček</a:t>
            </a:r>
            <a:r>
              <a:rPr lang="hr-HR" dirty="0" smtClean="0"/>
              <a:t> (</a:t>
            </a:r>
            <a:r>
              <a:rPr lang="hr-HR" dirty="0" err="1" smtClean="0"/>
              <a:t>4.E</a:t>
            </a:r>
            <a:r>
              <a:rPr lang="hr-HR" dirty="0" smtClean="0"/>
              <a:t>)</a:t>
            </a:r>
          </a:p>
          <a:p>
            <a:pPr>
              <a:buNone/>
            </a:pPr>
            <a:r>
              <a:rPr lang="hr-HR" dirty="0" smtClean="0"/>
              <a:t>                       B program - </a:t>
            </a:r>
            <a:r>
              <a:rPr lang="hr-HR" b="1" dirty="0"/>
              <a:t>4</a:t>
            </a:r>
            <a:r>
              <a:rPr lang="hr-HR" b="1" dirty="0" smtClean="0"/>
              <a:t>. mjesto </a:t>
            </a:r>
            <a:r>
              <a:rPr lang="hr-HR" dirty="0" smtClean="0"/>
              <a:t>Martina </a:t>
            </a:r>
            <a:r>
              <a:rPr lang="hr-HR" dirty="0" err="1" smtClean="0"/>
              <a:t>Jurašković</a:t>
            </a:r>
            <a:r>
              <a:rPr lang="hr-HR" dirty="0" smtClean="0"/>
              <a:t> (</a:t>
            </a:r>
            <a:r>
              <a:rPr lang="hr-HR" dirty="0" err="1" smtClean="0"/>
              <a:t>4.D</a:t>
            </a:r>
            <a:r>
              <a:rPr lang="hr-HR" dirty="0" smtClean="0"/>
              <a:t>)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399032"/>
          </a:xfrm>
        </p:spPr>
        <p:txBody>
          <a:bodyPr>
            <a:normAutofit/>
          </a:bodyPr>
          <a:lstStyle/>
          <a:p>
            <a:r>
              <a:rPr lang="hr-HR" sz="3600" b="1" dirty="0" smtClean="0"/>
              <a:t>FIZIKA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hr-HR" b="1" i="1" u="sng" dirty="0" smtClean="0"/>
              <a:t>ŠKOLSKA/GRADSKA </a:t>
            </a:r>
            <a:r>
              <a:rPr lang="hr-HR" b="1" i="1" u="sng" dirty="0"/>
              <a:t>RAZINA</a:t>
            </a:r>
            <a:r>
              <a:rPr lang="hr-HR" dirty="0"/>
              <a:t>: </a:t>
            </a:r>
            <a:r>
              <a:rPr lang="hr-HR" dirty="0" smtClean="0"/>
              <a:t>održana je </a:t>
            </a:r>
            <a:r>
              <a:rPr lang="hr-HR" dirty="0" err="1" smtClean="0"/>
              <a:t>28</a:t>
            </a:r>
            <a:r>
              <a:rPr lang="hr-HR" dirty="0" smtClean="0"/>
              <a:t>. siječnja </a:t>
            </a:r>
            <a:r>
              <a:rPr lang="hr-HR" dirty="0" err="1" smtClean="0"/>
              <a:t>2015</a:t>
            </a:r>
            <a:r>
              <a:rPr lang="hr-HR" dirty="0" smtClean="0"/>
              <a:t>., a sudjelovalo je ukupno </a:t>
            </a:r>
            <a:r>
              <a:rPr lang="hr-HR" dirty="0" err="1" smtClean="0"/>
              <a:t>15</a:t>
            </a:r>
            <a:r>
              <a:rPr lang="hr-HR" dirty="0" smtClean="0"/>
              <a:t> učenika: </a:t>
            </a:r>
            <a:endParaRPr lang="sl-SI" dirty="0"/>
          </a:p>
          <a:p>
            <a:r>
              <a:rPr lang="hr-HR" dirty="0"/>
              <a:t>1. </a:t>
            </a:r>
            <a:r>
              <a:rPr lang="hr-HR" dirty="0" smtClean="0"/>
              <a:t>razredi - </a:t>
            </a:r>
            <a:r>
              <a:rPr lang="hr-HR" dirty="0"/>
              <a:t>7</a:t>
            </a:r>
            <a:r>
              <a:rPr lang="hr-HR" dirty="0" smtClean="0"/>
              <a:t> učenika</a:t>
            </a:r>
            <a:endParaRPr lang="sl-SI" dirty="0"/>
          </a:p>
          <a:p>
            <a:r>
              <a:rPr lang="hr-HR" dirty="0"/>
              <a:t>2</a:t>
            </a:r>
            <a:r>
              <a:rPr lang="hr-HR" dirty="0" smtClean="0"/>
              <a:t>. razredi - </a:t>
            </a:r>
            <a:r>
              <a:rPr lang="hr-HR" dirty="0"/>
              <a:t>1</a:t>
            </a:r>
            <a:r>
              <a:rPr lang="hr-HR" dirty="0" smtClean="0"/>
              <a:t> učenik</a:t>
            </a:r>
            <a:endParaRPr lang="sl-SI" dirty="0"/>
          </a:p>
          <a:p>
            <a:r>
              <a:rPr lang="hr-HR" dirty="0"/>
              <a:t>4. </a:t>
            </a:r>
            <a:r>
              <a:rPr lang="hr-HR" dirty="0" smtClean="0"/>
              <a:t>razredi - </a:t>
            </a:r>
            <a:r>
              <a:rPr lang="hr-HR" dirty="0"/>
              <a:t>7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 Na županijsku razinu natjecanja i smotre iz </a:t>
            </a:r>
            <a:r>
              <a:rPr lang="hr-HR" dirty="0" smtClean="0"/>
              <a:t>fizike koja je održana 26.02.2015. bilo je pozvano </a:t>
            </a:r>
            <a:r>
              <a:rPr lang="hr-HR" dirty="0" err="1" smtClean="0"/>
              <a:t>12</a:t>
            </a:r>
            <a:r>
              <a:rPr lang="hr-HR" dirty="0" smtClean="0"/>
              <a:t> učenika (1. razred – 6 učenika; 2. razred – 1 učenik; 4. razred – 5 učenika).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417638"/>
          </a:xfrm>
        </p:spPr>
        <p:txBody>
          <a:bodyPr>
            <a:noAutofit/>
          </a:bodyPr>
          <a:lstStyle/>
          <a:p>
            <a:r>
              <a:rPr lang="hr-HR" sz="3200" b="1" dirty="0" smtClean="0"/>
              <a:t/>
            </a:r>
            <a:br>
              <a:rPr lang="hr-HR" sz="3200" b="1" dirty="0" smtClean="0"/>
            </a:br>
            <a:r>
              <a:rPr lang="hr-HR" sz="3600" b="1" dirty="0" smtClean="0"/>
              <a:t>INFORMATIKA-RAČUNALSTVO (</a:t>
            </a:r>
            <a:r>
              <a:rPr lang="hr-HR" sz="3600" b="1" dirty="0" err="1" smtClean="0"/>
              <a:t>INFOKUP</a:t>
            </a:r>
            <a:r>
              <a:rPr lang="hr-HR" sz="3600" b="1" dirty="0"/>
              <a:t>)</a:t>
            </a:r>
            <a:r>
              <a:rPr lang="sl-SI" sz="3200" dirty="0"/>
              <a:t/>
            </a:r>
            <a:br>
              <a:rPr lang="sl-SI" sz="3200" dirty="0"/>
            </a:br>
            <a:endParaRPr lang="sl-S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4697427"/>
          </a:xfrm>
        </p:spPr>
        <p:txBody>
          <a:bodyPr>
            <a:normAutofit fontScale="92500" lnSpcReduction="20000"/>
          </a:bodyPr>
          <a:lstStyle/>
          <a:p>
            <a:r>
              <a:rPr lang="hr-HR" b="1" i="1" u="sng" dirty="0"/>
              <a:t>ŠKOLSKA RAZINA</a:t>
            </a:r>
            <a:r>
              <a:rPr lang="hr-HR" b="1" dirty="0"/>
              <a:t>:</a:t>
            </a:r>
            <a:r>
              <a:rPr lang="hr-HR" dirty="0"/>
              <a:t> održana </a:t>
            </a:r>
            <a:r>
              <a:rPr lang="hr-HR" dirty="0" smtClean="0"/>
              <a:t>je </a:t>
            </a:r>
            <a:r>
              <a:rPr lang="hr-HR" dirty="0" err="1" smtClean="0"/>
              <a:t>22</a:t>
            </a:r>
            <a:r>
              <a:rPr lang="hr-HR" dirty="0" smtClean="0"/>
              <a:t>. siječnja </a:t>
            </a:r>
            <a:r>
              <a:rPr lang="hr-HR" dirty="0" err="1" smtClean="0"/>
              <a:t>2015</a:t>
            </a:r>
            <a:r>
              <a:rPr lang="hr-HR" dirty="0" smtClean="0"/>
              <a:t>., a sudjelovalo je ukupno 4 učenika:</a:t>
            </a:r>
            <a:endParaRPr lang="sl-SI" dirty="0"/>
          </a:p>
          <a:p>
            <a:r>
              <a:rPr lang="hr-HR" b="1" i="1" dirty="0" smtClean="0"/>
              <a:t>Opća </a:t>
            </a:r>
            <a:r>
              <a:rPr lang="hr-HR" b="1" i="1" dirty="0"/>
              <a:t>gimnazija</a:t>
            </a:r>
            <a:r>
              <a:rPr lang="hr-HR" dirty="0"/>
              <a:t>: </a:t>
            </a:r>
            <a:endParaRPr lang="sl-SI" dirty="0"/>
          </a:p>
          <a:p>
            <a:r>
              <a:rPr lang="hr-HR" dirty="0"/>
              <a:t>2. </a:t>
            </a:r>
            <a:r>
              <a:rPr lang="hr-HR" dirty="0" smtClean="0"/>
              <a:t>razred - Ivan </a:t>
            </a:r>
            <a:r>
              <a:rPr lang="hr-HR" dirty="0" err="1" smtClean="0"/>
              <a:t>Pikija</a:t>
            </a:r>
            <a:r>
              <a:rPr lang="hr-HR" dirty="0" smtClean="0"/>
              <a:t>, </a:t>
            </a:r>
            <a:r>
              <a:rPr lang="hr-HR" dirty="0" err="1" smtClean="0"/>
              <a:t>2.C</a:t>
            </a:r>
            <a:endParaRPr lang="sl-SI" dirty="0"/>
          </a:p>
          <a:p>
            <a:r>
              <a:rPr lang="hr-HR" b="1" i="1" dirty="0"/>
              <a:t>Prirodoslovno matematička gimnazija</a:t>
            </a:r>
            <a:r>
              <a:rPr lang="hr-HR" dirty="0"/>
              <a:t>:</a:t>
            </a:r>
            <a:endParaRPr lang="sl-SI" dirty="0"/>
          </a:p>
          <a:p>
            <a:r>
              <a:rPr lang="hr-HR" dirty="0" smtClean="0"/>
              <a:t>2</a:t>
            </a:r>
            <a:r>
              <a:rPr lang="hr-HR" dirty="0"/>
              <a:t>. </a:t>
            </a:r>
            <a:r>
              <a:rPr lang="hr-HR" dirty="0" smtClean="0"/>
              <a:t>razred – Alan </a:t>
            </a:r>
            <a:r>
              <a:rPr lang="hr-HR" dirty="0" err="1" smtClean="0"/>
              <a:t>Behin</a:t>
            </a:r>
            <a:r>
              <a:rPr lang="hr-HR" dirty="0" smtClean="0"/>
              <a:t>, </a:t>
            </a:r>
            <a:r>
              <a:rPr lang="hr-HR" dirty="0" err="1" smtClean="0"/>
              <a:t>2.E</a:t>
            </a:r>
            <a:endParaRPr lang="sl-SI" dirty="0"/>
          </a:p>
          <a:p>
            <a:r>
              <a:rPr lang="hr-HR" dirty="0"/>
              <a:t>3. </a:t>
            </a:r>
            <a:r>
              <a:rPr lang="hr-HR" dirty="0" smtClean="0"/>
              <a:t>razred – Miljenko </a:t>
            </a:r>
            <a:r>
              <a:rPr lang="hr-HR" dirty="0" err="1" smtClean="0"/>
              <a:t>Korpar</a:t>
            </a:r>
            <a:r>
              <a:rPr lang="hr-HR" dirty="0" smtClean="0"/>
              <a:t>, </a:t>
            </a:r>
            <a:r>
              <a:rPr lang="hr-HR" dirty="0" err="1" smtClean="0"/>
              <a:t>3.E</a:t>
            </a:r>
            <a:endParaRPr lang="sl-SI" dirty="0"/>
          </a:p>
          <a:p>
            <a:r>
              <a:rPr lang="hr-HR" dirty="0"/>
              <a:t>4. </a:t>
            </a:r>
            <a:r>
              <a:rPr lang="hr-HR" dirty="0" smtClean="0"/>
              <a:t>razred – Bojan Raos, </a:t>
            </a:r>
            <a:r>
              <a:rPr lang="hr-HR" dirty="0" err="1" smtClean="0"/>
              <a:t>4.E</a:t>
            </a:r>
            <a:endParaRPr lang="sl-SI" dirty="0"/>
          </a:p>
          <a:p>
            <a:r>
              <a:rPr lang="hr-HR" dirty="0"/>
              <a:t>Na </a:t>
            </a:r>
            <a:r>
              <a:rPr lang="hr-HR" dirty="0" smtClean="0"/>
              <a:t>županijsko natjecanje bilo je </a:t>
            </a:r>
            <a:r>
              <a:rPr lang="hr-HR" dirty="0"/>
              <a:t>pozvano </a:t>
            </a:r>
            <a:r>
              <a:rPr lang="hr-HR" dirty="0" smtClean="0"/>
              <a:t>3 učenika prirodoslovno-matematičkog smjera.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hr-HR" sz="3600" b="1" dirty="0" smtClean="0"/>
              <a:t>INFORMATIKA – RAČUNALSTVO (</a:t>
            </a:r>
            <a:r>
              <a:rPr lang="hr-HR" sz="3600" b="1" dirty="0" err="1" smtClean="0"/>
              <a:t>INFOKUP</a:t>
            </a:r>
            <a:r>
              <a:rPr lang="hr-HR" sz="3600" b="1" dirty="0" smtClean="0"/>
              <a:t>)</a:t>
            </a:r>
            <a:endParaRPr lang="sl-S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72000"/>
          </a:xfrm>
        </p:spPr>
        <p:txBody>
          <a:bodyPr>
            <a:normAutofit/>
          </a:bodyPr>
          <a:lstStyle/>
          <a:p>
            <a:r>
              <a:rPr lang="hr-HR" b="1" dirty="0"/>
              <a:t>ŽUPANIJSKA RAZINA</a:t>
            </a:r>
            <a:r>
              <a:rPr lang="hr-HR" dirty="0"/>
              <a:t>: održana </a:t>
            </a:r>
            <a:r>
              <a:rPr lang="hr-HR" dirty="0" err="1" smtClean="0"/>
              <a:t>20.veljače</a:t>
            </a:r>
            <a:r>
              <a:rPr lang="hr-HR" dirty="0" smtClean="0"/>
              <a:t>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endParaRPr lang="sl-SI" dirty="0"/>
          </a:p>
          <a:p>
            <a:r>
              <a:rPr lang="hr-HR" dirty="0"/>
              <a:t>Ostvareni rezultati:</a:t>
            </a:r>
            <a:endParaRPr lang="sl-SI" dirty="0"/>
          </a:p>
          <a:p>
            <a:r>
              <a:rPr lang="hr-HR" b="1" i="1" dirty="0"/>
              <a:t>Opća gimnazija:</a:t>
            </a:r>
            <a:endParaRPr lang="sl-SI" dirty="0"/>
          </a:p>
          <a:p>
            <a:pPr lvl="1"/>
            <a:r>
              <a:rPr lang="hr-HR" b="1" u="sng" dirty="0" err="1" smtClean="0"/>
              <a:t>2.razred</a:t>
            </a:r>
            <a:r>
              <a:rPr lang="hr-HR" b="1" dirty="0" smtClean="0"/>
              <a:t> -</a:t>
            </a:r>
            <a:r>
              <a:rPr lang="hr-HR" dirty="0" smtClean="0"/>
              <a:t> </a:t>
            </a:r>
            <a:r>
              <a:rPr lang="hr-HR" b="1" dirty="0" err="1" smtClean="0"/>
              <a:t>10</a:t>
            </a:r>
            <a:r>
              <a:rPr lang="hr-HR" b="1" dirty="0" smtClean="0"/>
              <a:t>. mjesto</a:t>
            </a:r>
            <a:r>
              <a:rPr lang="hr-HR" dirty="0" smtClean="0"/>
              <a:t> (Alan </a:t>
            </a:r>
            <a:r>
              <a:rPr lang="hr-HR" dirty="0" err="1" smtClean="0"/>
              <a:t>Behin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b="1" i="1" dirty="0" smtClean="0"/>
              <a:t>Prirodoslovno-matematička </a:t>
            </a:r>
            <a:r>
              <a:rPr lang="hr-HR" b="1" i="1" dirty="0"/>
              <a:t>gimnazija:</a:t>
            </a:r>
            <a:endParaRPr lang="sl-SI" dirty="0"/>
          </a:p>
          <a:p>
            <a:pPr lvl="1"/>
            <a:r>
              <a:rPr lang="hr-HR" b="1" u="sng" dirty="0"/>
              <a:t>3. </a:t>
            </a:r>
            <a:r>
              <a:rPr lang="hr-HR" b="1" u="sng" dirty="0" smtClean="0"/>
              <a:t>razred</a:t>
            </a:r>
            <a:r>
              <a:rPr lang="hr-HR" b="1" dirty="0" smtClean="0"/>
              <a:t> </a:t>
            </a:r>
            <a:r>
              <a:rPr lang="hr-HR" dirty="0" smtClean="0"/>
              <a:t>- </a:t>
            </a:r>
            <a:r>
              <a:rPr lang="hr-HR" b="1" dirty="0" err="1" smtClean="0"/>
              <a:t>10</a:t>
            </a:r>
            <a:r>
              <a:rPr lang="hr-HR" b="1" dirty="0" smtClean="0"/>
              <a:t>. mjesto</a:t>
            </a:r>
            <a:r>
              <a:rPr lang="hr-HR" dirty="0" smtClean="0"/>
              <a:t> (Miljenko </a:t>
            </a:r>
            <a:r>
              <a:rPr lang="hr-HR" dirty="0" err="1" smtClean="0"/>
              <a:t>Korpar</a:t>
            </a:r>
            <a:r>
              <a:rPr lang="hr-HR" dirty="0" smtClean="0"/>
              <a:t>)</a:t>
            </a:r>
            <a:endParaRPr lang="sl-SI" dirty="0"/>
          </a:p>
          <a:p>
            <a:pPr lvl="1"/>
            <a:r>
              <a:rPr lang="hr-HR" b="1" u="sng" dirty="0"/>
              <a:t>4. </a:t>
            </a:r>
            <a:r>
              <a:rPr lang="hr-HR" b="1" u="sng" dirty="0" smtClean="0"/>
              <a:t>razred</a:t>
            </a:r>
            <a:r>
              <a:rPr lang="hr-HR" b="1" dirty="0" smtClean="0"/>
              <a:t> </a:t>
            </a:r>
            <a:r>
              <a:rPr lang="hr-HR" dirty="0" smtClean="0"/>
              <a:t>- </a:t>
            </a:r>
            <a:r>
              <a:rPr lang="hr-HR" b="1" dirty="0" smtClean="0"/>
              <a:t>8. mjesto</a:t>
            </a:r>
            <a:r>
              <a:rPr lang="hr-HR" dirty="0" smtClean="0"/>
              <a:t> Bojan Raos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GEOGRAFIJA</a:t>
            </a:r>
            <a:r>
              <a:rPr lang="sl-SI" sz="2800" dirty="0"/>
              <a:t/>
            </a:r>
            <a:br>
              <a:rPr lang="sl-SI" sz="2800" dirty="0"/>
            </a:br>
            <a:endParaRPr lang="sl-S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357298"/>
            <a:ext cx="8329642" cy="4768865"/>
          </a:xfrm>
        </p:spPr>
        <p:txBody>
          <a:bodyPr>
            <a:normAutofit fontScale="92500" lnSpcReduction="10000"/>
          </a:bodyPr>
          <a:lstStyle/>
          <a:p>
            <a:r>
              <a:rPr lang="hr-HR" b="1" i="1" u="sng" dirty="0"/>
              <a:t>ŠKOLSKA RAZINA</a:t>
            </a:r>
            <a:r>
              <a:rPr lang="hr-HR" dirty="0"/>
              <a:t>:  </a:t>
            </a:r>
            <a:r>
              <a:rPr lang="hr-HR" dirty="0" smtClean="0"/>
              <a:t>održana je </a:t>
            </a:r>
            <a:r>
              <a:rPr lang="hr-HR" dirty="0" err="1" smtClean="0"/>
              <a:t>27</a:t>
            </a:r>
            <a:r>
              <a:rPr lang="hr-HR" dirty="0"/>
              <a:t>. </a:t>
            </a:r>
            <a:r>
              <a:rPr lang="hr-HR" dirty="0" smtClean="0"/>
              <a:t>siječnja </a:t>
            </a:r>
            <a:r>
              <a:rPr lang="hr-HR" dirty="0" err="1" smtClean="0"/>
              <a:t>2015</a:t>
            </a:r>
            <a:r>
              <a:rPr lang="hr-HR" dirty="0" smtClean="0"/>
              <a:t>., a sudjelovalo je ukupno </a:t>
            </a:r>
            <a:r>
              <a:rPr lang="hr-HR" dirty="0" err="1" smtClean="0"/>
              <a:t>30</a:t>
            </a:r>
            <a:r>
              <a:rPr lang="hr-HR" dirty="0" smtClean="0"/>
              <a:t> učenika:</a:t>
            </a:r>
            <a:endParaRPr lang="sl-SI" dirty="0"/>
          </a:p>
          <a:p>
            <a:r>
              <a:rPr lang="hr-HR" dirty="0"/>
              <a:t>	</a:t>
            </a:r>
            <a:r>
              <a:rPr lang="hr-HR" dirty="0" smtClean="0"/>
              <a:t>1</a:t>
            </a:r>
            <a:r>
              <a:rPr lang="hr-HR" dirty="0"/>
              <a:t>. </a:t>
            </a:r>
            <a:r>
              <a:rPr lang="hr-HR" dirty="0" smtClean="0"/>
              <a:t>razredi - </a:t>
            </a:r>
            <a:r>
              <a:rPr lang="hr-HR" dirty="0" err="1" smtClean="0"/>
              <a:t>16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 smtClean="0"/>
              <a:t>	2</a:t>
            </a:r>
            <a:r>
              <a:rPr lang="hr-HR" dirty="0"/>
              <a:t>. </a:t>
            </a:r>
            <a:r>
              <a:rPr lang="hr-HR" dirty="0" smtClean="0"/>
              <a:t>razredi - </a:t>
            </a:r>
            <a:r>
              <a:rPr lang="hr-HR" dirty="0"/>
              <a:t>5</a:t>
            </a:r>
            <a:r>
              <a:rPr lang="hr-HR" dirty="0" smtClean="0"/>
              <a:t> </a:t>
            </a:r>
            <a:r>
              <a:rPr lang="hr-HR" dirty="0"/>
              <a:t>učenice</a:t>
            </a:r>
            <a:endParaRPr lang="sl-SI" dirty="0"/>
          </a:p>
          <a:p>
            <a:r>
              <a:rPr lang="hr-HR" dirty="0"/>
              <a:t>	</a:t>
            </a:r>
            <a:r>
              <a:rPr lang="hr-HR" dirty="0" smtClean="0"/>
              <a:t>3</a:t>
            </a:r>
            <a:r>
              <a:rPr lang="hr-HR" dirty="0"/>
              <a:t>. </a:t>
            </a:r>
            <a:r>
              <a:rPr lang="hr-HR" dirty="0" smtClean="0"/>
              <a:t>razredi - </a:t>
            </a:r>
            <a:r>
              <a:rPr lang="hr-HR" dirty="0"/>
              <a:t>3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	</a:t>
            </a:r>
            <a:r>
              <a:rPr lang="hr-HR" dirty="0" smtClean="0"/>
              <a:t>4</a:t>
            </a:r>
            <a:r>
              <a:rPr lang="hr-HR" dirty="0"/>
              <a:t>. </a:t>
            </a:r>
            <a:r>
              <a:rPr lang="hr-HR" dirty="0" smtClean="0"/>
              <a:t>razredi - </a:t>
            </a:r>
            <a:r>
              <a:rPr lang="hr-HR" dirty="0"/>
              <a:t>6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Na </a:t>
            </a:r>
            <a:r>
              <a:rPr lang="hr-HR" dirty="0" smtClean="0"/>
              <a:t>županijsko natjecanje bilo je </a:t>
            </a:r>
            <a:r>
              <a:rPr lang="hr-HR" dirty="0"/>
              <a:t>pozvano </a:t>
            </a:r>
            <a:r>
              <a:rPr lang="hr-HR" dirty="0" err="1" smtClean="0"/>
              <a:t>17</a:t>
            </a:r>
            <a:r>
              <a:rPr lang="hr-HR" dirty="0" smtClean="0"/>
              <a:t> učenika (1. razred – 4 učenika; 2. razred – 4 učenika; 3. razred – 3 učenika; 4. razred – 6 učenika) .</a:t>
            </a:r>
            <a:endParaRPr lang="sl-SI" dirty="0"/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GEOGRAFIJA</a:t>
            </a:r>
            <a:endParaRPr lang="sl-S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4840303"/>
          </a:xfrm>
        </p:spPr>
        <p:txBody>
          <a:bodyPr>
            <a:normAutofit fontScale="77500" lnSpcReduction="20000"/>
          </a:bodyPr>
          <a:lstStyle/>
          <a:p>
            <a:r>
              <a:rPr lang="hr-HR" b="1" i="1" u="sng" dirty="0"/>
              <a:t>ŽUPANIJSKA RAZINA</a:t>
            </a:r>
            <a:r>
              <a:rPr lang="hr-HR" dirty="0"/>
              <a:t>: </a:t>
            </a:r>
            <a:r>
              <a:rPr lang="hr-HR" dirty="0" smtClean="0"/>
              <a:t>održana je </a:t>
            </a:r>
            <a:r>
              <a:rPr lang="hr-HR" dirty="0" err="1" smtClean="0"/>
              <a:t>25</a:t>
            </a:r>
            <a:r>
              <a:rPr lang="hr-HR" dirty="0" smtClean="0"/>
              <a:t>. veljače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endParaRPr lang="sl-SI" dirty="0"/>
          </a:p>
          <a:p>
            <a:r>
              <a:rPr lang="hr-HR" i="1" dirty="0"/>
              <a:t>Ostvareni rezultati:</a:t>
            </a:r>
            <a:endParaRPr lang="sl-SI" dirty="0"/>
          </a:p>
          <a:p>
            <a:r>
              <a:rPr lang="hr-HR" b="1" i="1" u="sng" dirty="0"/>
              <a:t>1. </a:t>
            </a:r>
            <a:r>
              <a:rPr lang="hr-HR" b="1" i="1" u="sng" dirty="0" smtClean="0"/>
              <a:t>razredi</a:t>
            </a:r>
            <a:r>
              <a:rPr lang="hr-HR" b="1" i="1" dirty="0" smtClean="0"/>
              <a:t> </a:t>
            </a:r>
            <a:r>
              <a:rPr lang="hr-HR" dirty="0" smtClean="0"/>
              <a:t>- </a:t>
            </a:r>
            <a:r>
              <a:rPr lang="hr-HR" b="1" dirty="0"/>
              <a:t>6</a:t>
            </a:r>
            <a:r>
              <a:rPr lang="hr-HR" b="1" dirty="0" smtClean="0"/>
              <a:t>. mjesto</a:t>
            </a:r>
            <a:r>
              <a:rPr lang="hr-HR" dirty="0" smtClean="0"/>
              <a:t> Martin </a:t>
            </a:r>
            <a:r>
              <a:rPr lang="hr-HR" dirty="0" err="1" smtClean="0"/>
              <a:t>Ferenđa</a:t>
            </a:r>
            <a:r>
              <a:rPr lang="hr-HR" dirty="0" smtClean="0"/>
              <a:t> (</a:t>
            </a:r>
            <a:r>
              <a:rPr lang="hr-HR" dirty="0" err="1" smtClean="0"/>
              <a:t>1.E</a:t>
            </a:r>
            <a:r>
              <a:rPr lang="hr-HR" dirty="0" smtClean="0"/>
              <a:t>); </a:t>
            </a:r>
            <a:r>
              <a:rPr lang="hr-HR" b="1" dirty="0"/>
              <a:t>9</a:t>
            </a:r>
            <a:r>
              <a:rPr lang="hr-HR" b="1" dirty="0" smtClean="0"/>
              <a:t>. mjesto </a:t>
            </a:r>
            <a:r>
              <a:rPr lang="hr-HR" dirty="0" smtClean="0"/>
              <a:t>Paula </a:t>
            </a:r>
            <a:r>
              <a:rPr lang="hr-HR" dirty="0" err="1" smtClean="0"/>
              <a:t>Šimunčić</a:t>
            </a:r>
            <a:r>
              <a:rPr lang="hr-HR" dirty="0" smtClean="0"/>
              <a:t> (</a:t>
            </a:r>
            <a:r>
              <a:rPr lang="hr-HR" dirty="0" err="1" smtClean="0"/>
              <a:t>1.S</a:t>
            </a:r>
            <a:r>
              <a:rPr lang="hr-HR" dirty="0" smtClean="0"/>
              <a:t>); </a:t>
            </a:r>
            <a:r>
              <a:rPr lang="hr-HR" b="1" dirty="0" err="1" smtClean="0"/>
              <a:t>11</a:t>
            </a:r>
            <a:r>
              <a:rPr lang="hr-HR" b="1" dirty="0" smtClean="0"/>
              <a:t>. mjesto </a:t>
            </a:r>
            <a:r>
              <a:rPr lang="hr-HR" dirty="0" smtClean="0"/>
              <a:t>Lorena </a:t>
            </a:r>
            <a:r>
              <a:rPr lang="hr-HR" dirty="0" err="1" smtClean="0"/>
              <a:t>Huđek</a:t>
            </a:r>
            <a:r>
              <a:rPr lang="hr-HR" dirty="0" smtClean="0"/>
              <a:t> (</a:t>
            </a:r>
            <a:r>
              <a:rPr lang="hr-HR" dirty="0" err="1" smtClean="0"/>
              <a:t>1.D</a:t>
            </a:r>
            <a:r>
              <a:rPr lang="hr-HR" dirty="0" smtClean="0"/>
              <a:t>); </a:t>
            </a:r>
            <a:r>
              <a:rPr lang="hr-HR" b="1" dirty="0" err="1" smtClean="0"/>
              <a:t>14</a:t>
            </a:r>
            <a:r>
              <a:rPr lang="hr-HR" b="1" dirty="0" smtClean="0"/>
              <a:t>. mjesto </a:t>
            </a:r>
            <a:r>
              <a:rPr lang="hr-HR" dirty="0" smtClean="0"/>
              <a:t>Martina </a:t>
            </a:r>
            <a:r>
              <a:rPr lang="hr-HR" dirty="0" err="1" smtClean="0"/>
              <a:t>Klepač</a:t>
            </a:r>
            <a:r>
              <a:rPr lang="hr-HR" dirty="0" smtClean="0"/>
              <a:t> (</a:t>
            </a:r>
            <a:r>
              <a:rPr lang="hr-HR" dirty="0" err="1" smtClean="0"/>
              <a:t>1.E</a:t>
            </a:r>
            <a:r>
              <a:rPr lang="hr-HR" dirty="0" smtClean="0"/>
              <a:t>) </a:t>
            </a:r>
            <a:r>
              <a:rPr lang="hr-HR" b="1" dirty="0" smtClean="0"/>
              <a:t> </a:t>
            </a:r>
            <a:r>
              <a:rPr lang="hr-HR" dirty="0" smtClean="0"/>
              <a:t> </a:t>
            </a:r>
            <a:endParaRPr lang="sl-SI" dirty="0"/>
          </a:p>
          <a:p>
            <a:r>
              <a:rPr lang="hr-HR" b="1" i="1" u="sng" dirty="0" err="1" smtClean="0"/>
              <a:t>2.razredi</a:t>
            </a:r>
            <a:r>
              <a:rPr lang="hr-HR" b="1" i="1" dirty="0" smtClean="0"/>
              <a:t> </a:t>
            </a:r>
            <a:r>
              <a:rPr lang="hr-HR" dirty="0" smtClean="0"/>
              <a:t>- </a:t>
            </a:r>
            <a:r>
              <a:rPr lang="hr-HR" b="1" dirty="0"/>
              <a:t>2</a:t>
            </a:r>
            <a:r>
              <a:rPr lang="hr-HR" b="1" dirty="0" smtClean="0"/>
              <a:t>. mjesto</a:t>
            </a:r>
            <a:r>
              <a:rPr lang="hr-HR" dirty="0" smtClean="0"/>
              <a:t> Lukrecija </a:t>
            </a:r>
            <a:r>
              <a:rPr lang="hr-HR" dirty="0" err="1" smtClean="0"/>
              <a:t>Prnjić</a:t>
            </a:r>
            <a:r>
              <a:rPr lang="hr-HR" dirty="0" smtClean="0"/>
              <a:t> (</a:t>
            </a:r>
            <a:r>
              <a:rPr lang="hr-HR" dirty="0" err="1" smtClean="0"/>
              <a:t>2.B</a:t>
            </a:r>
            <a:r>
              <a:rPr lang="hr-HR" dirty="0" smtClean="0"/>
              <a:t>); </a:t>
            </a:r>
            <a:r>
              <a:rPr lang="hr-HR" b="1" dirty="0" smtClean="0"/>
              <a:t>5. mjesto</a:t>
            </a:r>
            <a:r>
              <a:rPr lang="hr-HR" dirty="0" smtClean="0"/>
              <a:t> Simona </a:t>
            </a:r>
            <a:r>
              <a:rPr lang="hr-HR" dirty="0" err="1" smtClean="0"/>
              <a:t>Melnjak</a:t>
            </a:r>
            <a:r>
              <a:rPr lang="hr-HR" dirty="0" smtClean="0"/>
              <a:t> (</a:t>
            </a:r>
            <a:r>
              <a:rPr lang="hr-HR" dirty="0" err="1" smtClean="0"/>
              <a:t>2.C</a:t>
            </a:r>
            <a:r>
              <a:rPr lang="hr-HR" dirty="0" smtClean="0"/>
              <a:t>); </a:t>
            </a:r>
            <a:r>
              <a:rPr lang="hr-HR" b="1" dirty="0" err="1" smtClean="0"/>
              <a:t>13</a:t>
            </a:r>
            <a:r>
              <a:rPr lang="hr-HR" b="1" dirty="0" smtClean="0"/>
              <a:t>. mjesto</a:t>
            </a:r>
            <a:r>
              <a:rPr lang="hr-HR" dirty="0" smtClean="0"/>
              <a:t> Matija </a:t>
            </a:r>
            <a:r>
              <a:rPr lang="hr-HR" dirty="0" err="1" smtClean="0"/>
              <a:t>Hrman</a:t>
            </a:r>
            <a:r>
              <a:rPr lang="hr-HR" dirty="0" smtClean="0"/>
              <a:t> (</a:t>
            </a:r>
            <a:r>
              <a:rPr lang="hr-HR" dirty="0" err="1" smtClean="0"/>
              <a:t>2.B</a:t>
            </a:r>
            <a:r>
              <a:rPr lang="hr-HR" dirty="0" smtClean="0"/>
              <a:t>); </a:t>
            </a:r>
            <a:r>
              <a:rPr lang="hr-HR" b="1" dirty="0" err="1" smtClean="0"/>
              <a:t>23</a:t>
            </a:r>
            <a:r>
              <a:rPr lang="hr-HR" b="1" dirty="0" smtClean="0"/>
              <a:t>. mjesto </a:t>
            </a:r>
            <a:r>
              <a:rPr lang="hr-HR" dirty="0" smtClean="0"/>
              <a:t>Ivan </a:t>
            </a:r>
            <a:r>
              <a:rPr lang="hr-HR" dirty="0" err="1" smtClean="0"/>
              <a:t>Pikija</a:t>
            </a:r>
            <a:r>
              <a:rPr lang="hr-HR" dirty="0" smtClean="0"/>
              <a:t> (</a:t>
            </a:r>
            <a:r>
              <a:rPr lang="hr-HR" dirty="0" err="1" smtClean="0"/>
              <a:t>2.C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b="1" i="1" u="sng" dirty="0" err="1" smtClean="0"/>
              <a:t>3.razredi</a:t>
            </a:r>
            <a:r>
              <a:rPr lang="hr-HR" b="1" dirty="0" smtClean="0"/>
              <a:t> </a:t>
            </a:r>
            <a:r>
              <a:rPr lang="hr-HR" dirty="0" smtClean="0"/>
              <a:t>- </a:t>
            </a:r>
            <a:r>
              <a:rPr lang="hr-HR" b="1" dirty="0" err="1"/>
              <a:t>3</a:t>
            </a:r>
            <a:r>
              <a:rPr lang="hr-HR" b="1" dirty="0" err="1" smtClean="0"/>
              <a:t>.mjesto</a:t>
            </a:r>
            <a:r>
              <a:rPr lang="hr-HR" dirty="0" smtClean="0"/>
              <a:t> Rahela </a:t>
            </a:r>
            <a:r>
              <a:rPr lang="hr-HR" dirty="0" err="1" smtClean="0"/>
              <a:t>Šanjek</a:t>
            </a:r>
            <a:r>
              <a:rPr lang="hr-HR" dirty="0" smtClean="0"/>
              <a:t> (</a:t>
            </a:r>
            <a:r>
              <a:rPr lang="hr-HR" dirty="0" err="1" smtClean="0"/>
              <a:t>3.B</a:t>
            </a:r>
            <a:r>
              <a:rPr lang="hr-HR" dirty="0" smtClean="0"/>
              <a:t>); </a:t>
            </a:r>
            <a:r>
              <a:rPr lang="hr-HR" b="1" dirty="0" err="1"/>
              <a:t>5</a:t>
            </a:r>
            <a:r>
              <a:rPr lang="hr-HR" b="1" dirty="0" err="1" smtClean="0"/>
              <a:t>.mjesto</a:t>
            </a:r>
            <a:r>
              <a:rPr lang="hr-HR" dirty="0" smtClean="0"/>
              <a:t> Lorena Kovačić (</a:t>
            </a:r>
            <a:r>
              <a:rPr lang="hr-HR" dirty="0" err="1" smtClean="0"/>
              <a:t>3.B</a:t>
            </a:r>
            <a:r>
              <a:rPr lang="hr-HR" dirty="0" smtClean="0"/>
              <a:t>); </a:t>
            </a:r>
            <a:r>
              <a:rPr lang="hr-HR" b="1" dirty="0" err="1" smtClean="0"/>
              <a:t>16</a:t>
            </a:r>
            <a:r>
              <a:rPr lang="hr-HR" b="1" dirty="0" smtClean="0"/>
              <a:t>. mjesto</a:t>
            </a:r>
            <a:r>
              <a:rPr lang="hr-HR" dirty="0" smtClean="0"/>
              <a:t> Terezija </a:t>
            </a:r>
            <a:r>
              <a:rPr lang="hr-HR" dirty="0" err="1" smtClean="0"/>
              <a:t>Gerbus</a:t>
            </a:r>
            <a:r>
              <a:rPr lang="hr-HR" dirty="0" smtClean="0"/>
              <a:t> (</a:t>
            </a:r>
            <a:r>
              <a:rPr lang="hr-HR" dirty="0" err="1" smtClean="0"/>
              <a:t>3.A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b="1" i="1" u="sng" dirty="0" err="1" smtClean="0"/>
              <a:t>4.razredi</a:t>
            </a:r>
            <a:r>
              <a:rPr lang="hr-HR" b="1" dirty="0" smtClean="0"/>
              <a:t> </a:t>
            </a:r>
            <a:r>
              <a:rPr lang="hr-HR" dirty="0" smtClean="0"/>
              <a:t>- </a:t>
            </a:r>
            <a:r>
              <a:rPr lang="hr-HR" b="1" dirty="0"/>
              <a:t>1</a:t>
            </a:r>
            <a:r>
              <a:rPr lang="hr-HR" b="1" dirty="0" smtClean="0"/>
              <a:t>. mjesto</a:t>
            </a:r>
            <a:r>
              <a:rPr lang="hr-HR" dirty="0" smtClean="0"/>
              <a:t> Mihaela </a:t>
            </a:r>
            <a:r>
              <a:rPr lang="hr-HR" dirty="0" err="1" smtClean="0"/>
              <a:t>Bolčević</a:t>
            </a:r>
            <a:r>
              <a:rPr lang="hr-HR" dirty="0" smtClean="0"/>
              <a:t> (</a:t>
            </a:r>
            <a:r>
              <a:rPr lang="hr-HR" dirty="0" err="1" smtClean="0"/>
              <a:t>4.D</a:t>
            </a:r>
            <a:r>
              <a:rPr lang="hr-HR" dirty="0" smtClean="0"/>
              <a:t>); </a:t>
            </a:r>
            <a:r>
              <a:rPr lang="hr-HR" b="1" dirty="0" smtClean="0"/>
              <a:t>7. mjesto</a:t>
            </a:r>
            <a:r>
              <a:rPr lang="hr-HR" dirty="0" smtClean="0"/>
              <a:t> Goran </a:t>
            </a:r>
            <a:r>
              <a:rPr lang="hr-HR" dirty="0" err="1" smtClean="0"/>
              <a:t>Šincek</a:t>
            </a:r>
            <a:r>
              <a:rPr lang="hr-HR" dirty="0" smtClean="0"/>
              <a:t> (</a:t>
            </a:r>
            <a:r>
              <a:rPr lang="hr-HR" dirty="0" err="1" smtClean="0"/>
              <a:t>4.D</a:t>
            </a:r>
            <a:r>
              <a:rPr lang="hr-HR" dirty="0" smtClean="0"/>
              <a:t>); </a:t>
            </a:r>
            <a:r>
              <a:rPr lang="hr-HR" b="1" dirty="0" err="1" smtClean="0"/>
              <a:t>20</a:t>
            </a:r>
            <a:r>
              <a:rPr lang="hr-HR" b="1" dirty="0" smtClean="0"/>
              <a:t>. mjesto </a:t>
            </a:r>
            <a:r>
              <a:rPr lang="hr-HR" dirty="0" smtClean="0"/>
              <a:t>Andrej Biškup (</a:t>
            </a:r>
            <a:r>
              <a:rPr lang="hr-HR" dirty="0" err="1" smtClean="0"/>
              <a:t>4.A</a:t>
            </a:r>
            <a:r>
              <a:rPr lang="hr-HR" dirty="0" smtClean="0"/>
              <a:t>); </a:t>
            </a:r>
            <a:r>
              <a:rPr lang="hr-HR" b="1" dirty="0" err="1" smtClean="0"/>
              <a:t>21</a:t>
            </a:r>
            <a:r>
              <a:rPr lang="hr-HR" b="1" dirty="0" smtClean="0"/>
              <a:t>. mjesto </a:t>
            </a:r>
            <a:r>
              <a:rPr lang="hr-HR" dirty="0" smtClean="0"/>
              <a:t>Marijana Presečki (</a:t>
            </a:r>
            <a:r>
              <a:rPr lang="hr-HR" dirty="0" err="1" smtClean="0"/>
              <a:t>4.A</a:t>
            </a:r>
            <a:r>
              <a:rPr lang="hr-HR" dirty="0" smtClean="0"/>
              <a:t>); </a:t>
            </a:r>
            <a:r>
              <a:rPr lang="hr-HR" b="1" dirty="0" err="1" smtClean="0"/>
              <a:t>15</a:t>
            </a:r>
            <a:r>
              <a:rPr lang="hr-HR" b="1" dirty="0" smtClean="0"/>
              <a:t>. mjesto </a:t>
            </a:r>
            <a:r>
              <a:rPr lang="hr-HR" dirty="0" smtClean="0"/>
              <a:t>Dominik Cesar (</a:t>
            </a:r>
            <a:r>
              <a:rPr lang="hr-HR" dirty="0" err="1" smtClean="0"/>
              <a:t>4.D</a:t>
            </a:r>
            <a:r>
              <a:rPr lang="hr-HR" dirty="0" smtClean="0"/>
              <a:t>); </a:t>
            </a:r>
            <a:r>
              <a:rPr lang="hr-HR" b="1" dirty="0" err="1" smtClean="0"/>
              <a:t>16</a:t>
            </a:r>
            <a:r>
              <a:rPr lang="hr-HR" b="1" dirty="0" smtClean="0"/>
              <a:t>. mjesto </a:t>
            </a:r>
            <a:r>
              <a:rPr lang="hr-HR" dirty="0" smtClean="0"/>
              <a:t>Denis </a:t>
            </a:r>
            <a:r>
              <a:rPr lang="hr-HR" dirty="0" err="1" smtClean="0"/>
              <a:t>Pukšić</a:t>
            </a:r>
            <a:r>
              <a:rPr lang="hr-HR" dirty="0" smtClean="0"/>
              <a:t> (</a:t>
            </a:r>
            <a:r>
              <a:rPr lang="hr-HR" dirty="0" err="1" smtClean="0"/>
              <a:t>4.B</a:t>
            </a:r>
            <a:r>
              <a:rPr lang="hr-HR" dirty="0" smtClean="0"/>
              <a:t>)</a:t>
            </a:r>
            <a:endParaRPr lang="sl-SI" dirty="0"/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868346"/>
          </a:xfrm>
        </p:spPr>
        <p:txBody>
          <a:bodyPr>
            <a:normAutofit fontScale="90000"/>
          </a:bodyPr>
          <a:lstStyle/>
          <a:p>
            <a:r>
              <a:rPr lang="hr-HR" sz="4000" b="1" dirty="0" err="1" smtClean="0"/>
              <a:t>LiDraNo</a:t>
            </a:r>
            <a:r>
              <a:rPr lang="sl-SI" sz="3200" dirty="0"/>
              <a:t/>
            </a:r>
            <a:br>
              <a:rPr lang="sl-SI" sz="3200" dirty="0"/>
            </a:br>
            <a:endParaRPr lang="sl-SI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71546"/>
            <a:ext cx="8401080" cy="5054617"/>
          </a:xfrm>
        </p:spPr>
        <p:txBody>
          <a:bodyPr>
            <a:normAutofit fontScale="85000" lnSpcReduction="10000"/>
          </a:bodyPr>
          <a:lstStyle/>
          <a:p>
            <a:r>
              <a:rPr lang="hr-HR" sz="2800" b="1" i="1" u="sng" dirty="0"/>
              <a:t>ŠKOLSKA RAZINA</a:t>
            </a:r>
            <a:r>
              <a:rPr lang="hr-HR" sz="2800" dirty="0"/>
              <a:t>: </a:t>
            </a:r>
            <a:r>
              <a:rPr lang="hr-HR" sz="2800" dirty="0" smtClean="0"/>
              <a:t>održavala se </a:t>
            </a:r>
            <a:r>
              <a:rPr lang="hr-HR" sz="2800" dirty="0"/>
              <a:t>do </a:t>
            </a:r>
            <a:r>
              <a:rPr lang="hr-HR" sz="2800" dirty="0" err="1" smtClean="0"/>
              <a:t>16</a:t>
            </a:r>
            <a:r>
              <a:rPr lang="hr-HR" sz="2800" dirty="0" smtClean="0"/>
              <a:t>. siječnja </a:t>
            </a:r>
            <a:r>
              <a:rPr lang="hr-HR" sz="2800" dirty="0" err="1" smtClean="0"/>
              <a:t>2015</a:t>
            </a:r>
            <a:r>
              <a:rPr lang="hr-HR" sz="2800" dirty="0" smtClean="0"/>
              <a:t>. </a:t>
            </a:r>
          </a:p>
          <a:p>
            <a:r>
              <a:rPr lang="hr-HR" sz="2800" dirty="0" smtClean="0"/>
              <a:t>Natjecanju je pristupilo 6 učenika</a:t>
            </a:r>
            <a:endParaRPr lang="sl-SI" sz="2800" dirty="0"/>
          </a:p>
          <a:p>
            <a:r>
              <a:rPr lang="hr-HR" sz="2800" u="sng" dirty="0" smtClean="0"/>
              <a:t>Literarni radovi</a:t>
            </a:r>
            <a:r>
              <a:rPr lang="hr-HR" sz="2800" u="sng" dirty="0"/>
              <a:t>:</a:t>
            </a:r>
            <a:endParaRPr lang="sl-SI" sz="2800" u="sng" dirty="0"/>
          </a:p>
          <a:p>
            <a:r>
              <a:rPr lang="hr-HR" sz="2800" b="1" dirty="0" smtClean="0"/>
              <a:t>Oriana Ribić</a:t>
            </a:r>
            <a:r>
              <a:rPr lang="hr-HR" sz="2800" dirty="0" smtClean="0"/>
              <a:t>, </a:t>
            </a:r>
            <a:r>
              <a:rPr lang="hr-HR" sz="2800" dirty="0" err="1" smtClean="0"/>
              <a:t>3.C</a:t>
            </a:r>
            <a:r>
              <a:rPr lang="hr-HR" sz="2800" dirty="0" smtClean="0"/>
              <a:t>, </a:t>
            </a:r>
            <a:r>
              <a:rPr lang="hr-HR" sz="2800" b="1" dirty="0" smtClean="0"/>
              <a:t>Ivan Horvat</a:t>
            </a:r>
            <a:r>
              <a:rPr lang="hr-HR" sz="2800" dirty="0" smtClean="0"/>
              <a:t> </a:t>
            </a:r>
            <a:r>
              <a:rPr lang="hr-HR" sz="2800" dirty="0" err="1" smtClean="0"/>
              <a:t>3.A</a:t>
            </a:r>
            <a:r>
              <a:rPr lang="hr-HR" sz="2800" dirty="0" smtClean="0"/>
              <a:t>, </a:t>
            </a:r>
            <a:r>
              <a:rPr lang="hr-HR" sz="2800" b="1" dirty="0" smtClean="0"/>
              <a:t>Helena </a:t>
            </a:r>
            <a:r>
              <a:rPr lang="hr-HR" sz="2800" b="1" dirty="0" err="1" smtClean="0"/>
              <a:t>Brezovec</a:t>
            </a:r>
            <a:r>
              <a:rPr lang="hr-HR" sz="2800" dirty="0" smtClean="0"/>
              <a:t>, </a:t>
            </a:r>
            <a:r>
              <a:rPr lang="hr-HR" sz="2800" dirty="0" err="1" smtClean="0"/>
              <a:t>1.D</a:t>
            </a:r>
            <a:r>
              <a:rPr lang="hr-HR" sz="2800" dirty="0" smtClean="0"/>
              <a:t> </a:t>
            </a:r>
            <a:r>
              <a:rPr lang="hr-HR" sz="2800" dirty="0"/>
              <a:t>	</a:t>
            </a:r>
            <a:endParaRPr lang="sl-SI" sz="2800" dirty="0"/>
          </a:p>
          <a:p>
            <a:r>
              <a:rPr lang="hr-HR" sz="2800" u="sng" dirty="0" smtClean="0"/>
              <a:t>Scenski nastup:</a:t>
            </a:r>
          </a:p>
          <a:p>
            <a:r>
              <a:rPr lang="hr-HR" sz="2800" b="1" dirty="0" smtClean="0"/>
              <a:t>Karla Aračić, </a:t>
            </a:r>
            <a:r>
              <a:rPr lang="hr-HR" sz="2800" dirty="0" err="1" smtClean="0"/>
              <a:t>3.C</a:t>
            </a:r>
            <a:r>
              <a:rPr lang="hr-HR" sz="2800" dirty="0" smtClean="0"/>
              <a:t>, </a:t>
            </a:r>
            <a:r>
              <a:rPr lang="hr-HR" sz="2800" b="1" dirty="0" smtClean="0"/>
              <a:t>Marija </a:t>
            </a:r>
            <a:r>
              <a:rPr lang="hr-HR" sz="2800" b="1" dirty="0" err="1" smtClean="0"/>
              <a:t>Briška</a:t>
            </a:r>
            <a:r>
              <a:rPr lang="hr-HR" sz="2800" dirty="0" smtClean="0"/>
              <a:t>, </a:t>
            </a:r>
            <a:r>
              <a:rPr lang="hr-HR" sz="2800" dirty="0" err="1" smtClean="0"/>
              <a:t>1.B</a:t>
            </a:r>
            <a:endParaRPr lang="sl-SI" sz="2800" b="1" dirty="0" smtClean="0"/>
          </a:p>
          <a:p>
            <a:r>
              <a:rPr lang="sl-SI" sz="2800" u="sng" dirty="0" smtClean="0"/>
              <a:t>Novinarski rad:</a:t>
            </a:r>
          </a:p>
          <a:p>
            <a:r>
              <a:rPr lang="sl-SI" sz="2800" b="1" dirty="0" smtClean="0"/>
              <a:t>Bojan Raos, </a:t>
            </a:r>
            <a:r>
              <a:rPr lang="sl-SI" sz="2800" dirty="0" smtClean="0"/>
              <a:t>4.E</a:t>
            </a:r>
            <a:r>
              <a:rPr lang="hr-HR" sz="2800" dirty="0"/>
              <a:t> </a:t>
            </a:r>
            <a:endParaRPr lang="sl-SI" sz="2800" dirty="0"/>
          </a:p>
          <a:p>
            <a:r>
              <a:rPr lang="hr-HR" sz="2800" b="1" i="1" u="sng" dirty="0"/>
              <a:t>ŽUPANIJSKA RAZINA</a:t>
            </a:r>
            <a:r>
              <a:rPr lang="hr-HR" sz="2800" dirty="0"/>
              <a:t>: održana od 3</a:t>
            </a:r>
            <a:r>
              <a:rPr lang="hr-HR" sz="2800" dirty="0" smtClean="0"/>
              <a:t>. do </a:t>
            </a:r>
            <a:r>
              <a:rPr lang="hr-HR" sz="2800" dirty="0" err="1" smtClean="0"/>
              <a:t>5.veljače</a:t>
            </a:r>
            <a:r>
              <a:rPr lang="hr-HR" sz="2800" dirty="0" smtClean="0"/>
              <a:t> </a:t>
            </a:r>
            <a:r>
              <a:rPr lang="hr-HR" sz="2800" dirty="0" err="1" smtClean="0"/>
              <a:t>2015</a:t>
            </a:r>
            <a:r>
              <a:rPr lang="hr-HR" sz="2800" dirty="0" smtClean="0"/>
              <a:t>.</a:t>
            </a:r>
            <a:endParaRPr lang="sl-SI" sz="2800" dirty="0"/>
          </a:p>
          <a:p>
            <a:r>
              <a:rPr lang="hr-HR" sz="2800" b="1" dirty="0"/>
              <a:t>Karla Aračić</a:t>
            </a:r>
            <a:r>
              <a:rPr lang="hr-HR" sz="2800" dirty="0"/>
              <a:t> - samostalni scenski nastup - </a:t>
            </a:r>
            <a:r>
              <a:rPr lang="hr-HR" sz="2800" dirty="0" smtClean="0"/>
              <a:t>”Hram bez značenja”</a:t>
            </a:r>
            <a:endParaRPr lang="sl-SI" sz="2800" dirty="0"/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Autofit/>
          </a:bodyPr>
          <a:lstStyle/>
          <a:p>
            <a:r>
              <a:rPr lang="hr-HR" sz="3600" b="1" dirty="0" smtClean="0"/>
              <a:t>POVIJEST</a:t>
            </a:r>
            <a:r>
              <a:rPr lang="sl-SI" sz="3600" dirty="0"/>
              <a:t/>
            </a:r>
            <a:br>
              <a:rPr lang="sl-SI" sz="3600" dirty="0"/>
            </a:br>
            <a:endParaRPr lang="sl-S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hr-HR" b="1" i="1" u="sng" dirty="0"/>
              <a:t>ŠKOLSKA RAZINA</a:t>
            </a:r>
            <a:r>
              <a:rPr lang="hr-HR" dirty="0"/>
              <a:t>: </a:t>
            </a:r>
            <a:r>
              <a:rPr lang="hr-HR" dirty="0" smtClean="0"/>
              <a:t>održana je </a:t>
            </a:r>
            <a:r>
              <a:rPr lang="hr-HR" dirty="0"/>
              <a:t>5</a:t>
            </a:r>
            <a:r>
              <a:rPr lang="hr-HR" dirty="0" smtClean="0"/>
              <a:t>. </a:t>
            </a:r>
            <a:r>
              <a:rPr lang="hr-HR" dirty="0"/>
              <a:t>veljače </a:t>
            </a:r>
            <a:r>
              <a:rPr lang="hr-HR" dirty="0" err="1" smtClean="0"/>
              <a:t>2015</a:t>
            </a:r>
            <a:r>
              <a:rPr lang="hr-HR" dirty="0" smtClean="0"/>
              <a:t>., a sudjelovalo je ukupno </a:t>
            </a:r>
            <a:r>
              <a:rPr lang="hr-HR" dirty="0" err="1" smtClean="0"/>
              <a:t>31</a:t>
            </a:r>
            <a:r>
              <a:rPr lang="hr-HR" dirty="0" smtClean="0"/>
              <a:t> učenik:</a:t>
            </a:r>
            <a:endParaRPr lang="sl-SI" dirty="0"/>
          </a:p>
          <a:p>
            <a:r>
              <a:rPr lang="hr-HR" u="sng" dirty="0"/>
              <a:t>1. razredi</a:t>
            </a:r>
            <a:r>
              <a:rPr lang="hr-HR" dirty="0"/>
              <a:t>: </a:t>
            </a:r>
            <a:r>
              <a:rPr lang="hr-HR" dirty="0" smtClean="0"/>
              <a:t>1 učenik</a:t>
            </a:r>
            <a:endParaRPr lang="sl-SI" dirty="0"/>
          </a:p>
          <a:p>
            <a:r>
              <a:rPr lang="hr-HR" u="sng" dirty="0"/>
              <a:t>2. razredi</a:t>
            </a:r>
            <a:r>
              <a:rPr lang="hr-HR" dirty="0"/>
              <a:t>: </a:t>
            </a:r>
            <a:r>
              <a:rPr lang="hr-HR" dirty="0" smtClean="0"/>
              <a:t>8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u="sng" dirty="0"/>
              <a:t>3. razredi</a:t>
            </a:r>
            <a:r>
              <a:rPr lang="hr-HR" dirty="0"/>
              <a:t>: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u="sng" dirty="0"/>
              <a:t>4. razredi</a:t>
            </a:r>
            <a:r>
              <a:rPr lang="hr-HR" dirty="0"/>
              <a:t>: </a:t>
            </a:r>
            <a:r>
              <a:rPr lang="hr-HR" dirty="0" err="1" smtClean="0"/>
              <a:t>11</a:t>
            </a:r>
            <a:r>
              <a:rPr lang="hr-HR" dirty="0" smtClean="0"/>
              <a:t>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Na županijsku razinu </a:t>
            </a:r>
            <a:r>
              <a:rPr lang="hr-HR" dirty="0" smtClean="0"/>
              <a:t>natjecanja bilo je pozvano </a:t>
            </a:r>
            <a:r>
              <a:rPr lang="hr-HR" dirty="0" err="1" smtClean="0"/>
              <a:t>10</a:t>
            </a:r>
            <a:r>
              <a:rPr lang="hr-HR" dirty="0" smtClean="0"/>
              <a:t> učenika (2. razred – 3 učenika; 3. razred – 5 učenika; 4. razred – 4 učenika).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POVIJEST</a:t>
            </a:r>
            <a:endParaRPr lang="sl-S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428736"/>
            <a:ext cx="8329642" cy="4911741"/>
          </a:xfrm>
        </p:spPr>
        <p:txBody>
          <a:bodyPr>
            <a:normAutofit lnSpcReduction="10000"/>
          </a:bodyPr>
          <a:lstStyle/>
          <a:p>
            <a:r>
              <a:rPr lang="hr-HR" b="1" i="1" u="sng" dirty="0"/>
              <a:t>ŽUPANIJSKA RAZINA</a:t>
            </a:r>
            <a:r>
              <a:rPr lang="hr-HR" dirty="0"/>
              <a:t>: </a:t>
            </a:r>
            <a:r>
              <a:rPr lang="hr-HR" dirty="0" smtClean="0"/>
              <a:t>održana je </a:t>
            </a:r>
            <a:r>
              <a:rPr lang="hr-HR" dirty="0"/>
              <a:t>6</a:t>
            </a:r>
            <a:r>
              <a:rPr lang="hr-HR" dirty="0" smtClean="0"/>
              <a:t>. </a:t>
            </a:r>
            <a:r>
              <a:rPr lang="hr-HR" dirty="0"/>
              <a:t>ožujka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endParaRPr lang="sl-SI" dirty="0"/>
          </a:p>
          <a:p>
            <a:r>
              <a:rPr lang="hr-HR" i="1" dirty="0"/>
              <a:t>Ostvareni rezultati: </a:t>
            </a:r>
            <a:endParaRPr lang="sl-SI" dirty="0"/>
          </a:p>
          <a:p>
            <a:r>
              <a:rPr lang="hr-HR" b="1" i="1" u="sng" dirty="0" smtClean="0"/>
              <a:t>2</a:t>
            </a:r>
            <a:r>
              <a:rPr lang="hr-HR" b="1" i="1" u="sng" dirty="0"/>
              <a:t>. </a:t>
            </a:r>
            <a:r>
              <a:rPr lang="hr-HR" b="1" i="1" u="sng" dirty="0" smtClean="0"/>
              <a:t>razredi</a:t>
            </a:r>
            <a:r>
              <a:rPr lang="hr-HR" b="1" i="1" dirty="0" smtClean="0"/>
              <a:t> </a:t>
            </a:r>
            <a:r>
              <a:rPr lang="hr-HR" dirty="0" smtClean="0"/>
              <a:t>: </a:t>
            </a:r>
            <a:r>
              <a:rPr lang="hr-HR" b="1" dirty="0" err="1"/>
              <a:t>7</a:t>
            </a:r>
            <a:r>
              <a:rPr lang="hr-HR" b="1" dirty="0" err="1" smtClean="0"/>
              <a:t>.mjesto</a:t>
            </a:r>
            <a:r>
              <a:rPr lang="hr-HR" dirty="0" smtClean="0"/>
              <a:t> Kristijan Crnković (</a:t>
            </a:r>
            <a:r>
              <a:rPr lang="hr-HR" dirty="0" err="1" smtClean="0"/>
              <a:t>2.A</a:t>
            </a:r>
            <a:r>
              <a:rPr lang="hr-HR" dirty="0" smtClean="0"/>
              <a:t>); </a:t>
            </a:r>
            <a:r>
              <a:rPr lang="hr-HR" b="1" dirty="0" err="1" smtClean="0"/>
              <a:t>12.mjesto</a:t>
            </a:r>
            <a:r>
              <a:rPr lang="hr-HR" dirty="0" smtClean="0"/>
              <a:t> Ivan </a:t>
            </a:r>
            <a:r>
              <a:rPr lang="hr-HR" dirty="0" err="1" smtClean="0"/>
              <a:t>Kekez</a:t>
            </a:r>
            <a:r>
              <a:rPr lang="hr-HR" dirty="0" smtClean="0"/>
              <a:t> (</a:t>
            </a:r>
            <a:r>
              <a:rPr lang="hr-HR" dirty="0" err="1" smtClean="0"/>
              <a:t>2.E</a:t>
            </a:r>
            <a:endParaRPr lang="sl-SI" dirty="0"/>
          </a:p>
          <a:p>
            <a:r>
              <a:rPr lang="hr-HR" b="1" i="1" u="sng" dirty="0"/>
              <a:t>3. </a:t>
            </a:r>
            <a:r>
              <a:rPr lang="hr-HR" b="1" i="1" u="sng" dirty="0" smtClean="0"/>
              <a:t>razredi</a:t>
            </a:r>
            <a:r>
              <a:rPr lang="hr-HR" b="1" i="1" dirty="0" smtClean="0"/>
              <a:t> </a:t>
            </a:r>
            <a:r>
              <a:rPr lang="hr-HR" dirty="0" smtClean="0"/>
              <a:t>: </a:t>
            </a:r>
            <a:r>
              <a:rPr lang="hr-HR" b="1" dirty="0" err="1" smtClean="0"/>
              <a:t>10</a:t>
            </a:r>
            <a:r>
              <a:rPr lang="hr-HR" b="1" dirty="0" smtClean="0"/>
              <a:t>. mjesto</a:t>
            </a:r>
            <a:r>
              <a:rPr lang="hr-HR" dirty="0" smtClean="0"/>
              <a:t> Tina Petrić (</a:t>
            </a:r>
            <a:r>
              <a:rPr lang="hr-HR" dirty="0" err="1" smtClean="0"/>
              <a:t>3.D</a:t>
            </a:r>
            <a:r>
              <a:rPr lang="hr-HR" dirty="0" smtClean="0"/>
              <a:t>); </a:t>
            </a:r>
            <a:r>
              <a:rPr lang="hr-HR" b="1" dirty="0" err="1" smtClean="0"/>
              <a:t>11</a:t>
            </a:r>
            <a:r>
              <a:rPr lang="hr-HR" b="1" dirty="0" smtClean="0"/>
              <a:t>. mjesto</a:t>
            </a:r>
            <a:r>
              <a:rPr lang="hr-HR" dirty="0" smtClean="0"/>
              <a:t> Antun-Gustav Kos (</a:t>
            </a:r>
            <a:r>
              <a:rPr lang="hr-HR" dirty="0" err="1" smtClean="0"/>
              <a:t>3.B</a:t>
            </a:r>
            <a:r>
              <a:rPr lang="hr-HR" dirty="0" smtClean="0"/>
              <a:t>); </a:t>
            </a:r>
            <a:r>
              <a:rPr lang="hr-HR" b="1" dirty="0" err="1" smtClean="0"/>
              <a:t>12</a:t>
            </a:r>
            <a:r>
              <a:rPr lang="hr-HR" b="1" dirty="0" smtClean="0"/>
              <a:t>. mjesto</a:t>
            </a:r>
            <a:r>
              <a:rPr lang="hr-HR" dirty="0" smtClean="0"/>
              <a:t> Dinko </a:t>
            </a:r>
            <a:r>
              <a:rPr lang="hr-HR" dirty="0" err="1" smtClean="0"/>
              <a:t>Magić</a:t>
            </a:r>
            <a:r>
              <a:rPr lang="hr-HR" dirty="0" smtClean="0"/>
              <a:t> (</a:t>
            </a:r>
            <a:r>
              <a:rPr lang="hr-HR" dirty="0" err="1" smtClean="0"/>
              <a:t>3.B</a:t>
            </a:r>
            <a:r>
              <a:rPr lang="hr-HR" dirty="0" smtClean="0"/>
              <a:t>); </a:t>
            </a:r>
            <a:r>
              <a:rPr lang="hr-HR" b="1" dirty="0" err="1" smtClean="0"/>
              <a:t>13</a:t>
            </a:r>
            <a:r>
              <a:rPr lang="hr-HR" b="1" dirty="0" smtClean="0"/>
              <a:t>. mjesto </a:t>
            </a:r>
            <a:r>
              <a:rPr lang="hr-HR" dirty="0" err="1" smtClean="0"/>
              <a:t>Dorotea</a:t>
            </a:r>
            <a:r>
              <a:rPr lang="hr-HR" dirty="0" smtClean="0"/>
              <a:t> Ivančić (</a:t>
            </a:r>
            <a:r>
              <a:rPr lang="hr-HR" dirty="0" err="1" smtClean="0"/>
              <a:t>3.D</a:t>
            </a:r>
            <a:r>
              <a:rPr lang="hr-HR" dirty="0" smtClean="0"/>
              <a:t>); </a:t>
            </a:r>
            <a:r>
              <a:rPr lang="hr-HR" b="1" dirty="0" err="1" smtClean="0"/>
              <a:t>14</a:t>
            </a:r>
            <a:r>
              <a:rPr lang="hr-HR" b="1" dirty="0" smtClean="0"/>
              <a:t>. mjesto</a:t>
            </a:r>
            <a:r>
              <a:rPr lang="hr-HR" dirty="0" smtClean="0"/>
              <a:t> Antonio Zrno (</a:t>
            </a:r>
            <a:r>
              <a:rPr lang="hr-HR" dirty="0" err="1" smtClean="0"/>
              <a:t>3.D</a:t>
            </a:r>
            <a:r>
              <a:rPr lang="hr-HR" dirty="0" smtClean="0"/>
              <a:t>)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928670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4000" b="1" dirty="0" smtClean="0"/>
              <a:t>FILOZOFIJA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329642" cy="5197493"/>
          </a:xfrm>
        </p:spPr>
        <p:txBody>
          <a:bodyPr>
            <a:normAutofit lnSpcReduction="10000"/>
          </a:bodyPr>
          <a:lstStyle/>
          <a:p>
            <a:r>
              <a:rPr lang="hr-HR" b="1" i="1" u="sng" dirty="0"/>
              <a:t>ŠKOLSKA RAZINA</a:t>
            </a:r>
            <a:r>
              <a:rPr lang="hr-HR" dirty="0" smtClean="0"/>
              <a:t>: održana je </a:t>
            </a:r>
            <a:r>
              <a:rPr lang="hr-HR" dirty="0" err="1" smtClean="0"/>
              <a:t>10.veljače</a:t>
            </a:r>
            <a:r>
              <a:rPr lang="hr-HR" dirty="0" smtClean="0"/>
              <a:t>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r>
              <a:rPr lang="sl-SI" dirty="0" smtClean="0"/>
              <a:t>, a sudjelovalo je </a:t>
            </a:r>
            <a:r>
              <a:rPr lang="hr-HR" dirty="0" smtClean="0"/>
              <a:t>ukupno 9 učenika 4. razreda: </a:t>
            </a:r>
            <a:endParaRPr lang="sl-SI" dirty="0"/>
          </a:p>
          <a:p>
            <a:r>
              <a:rPr lang="hr-HR" dirty="0"/>
              <a:t>Na županijsku razinu natjecanja </a:t>
            </a:r>
            <a:r>
              <a:rPr lang="hr-HR" dirty="0" smtClean="0"/>
              <a:t>pozvane su </a:t>
            </a:r>
            <a:r>
              <a:rPr lang="hr-HR" dirty="0"/>
              <a:t>4</a:t>
            </a:r>
            <a:r>
              <a:rPr lang="hr-HR" dirty="0" smtClean="0"/>
              <a:t> </a:t>
            </a:r>
            <a:r>
              <a:rPr lang="hr-HR" dirty="0"/>
              <a:t>učenice.</a:t>
            </a:r>
            <a:endParaRPr lang="sl-SI" dirty="0"/>
          </a:p>
          <a:p>
            <a:r>
              <a:rPr lang="hr-HR" b="1" i="1" u="sng" dirty="0"/>
              <a:t>ŽUPANIJSKA RAZINA</a:t>
            </a:r>
            <a:r>
              <a:rPr lang="hr-HR" b="1" i="1" dirty="0"/>
              <a:t> </a:t>
            </a:r>
            <a:r>
              <a:rPr lang="hr-HR" b="1" i="1" dirty="0" smtClean="0"/>
              <a:t>:</a:t>
            </a:r>
            <a:r>
              <a:rPr lang="hr-HR" dirty="0" smtClean="0"/>
              <a:t> </a:t>
            </a:r>
            <a:r>
              <a:rPr lang="hr-HR" dirty="0"/>
              <a:t>održana </a:t>
            </a:r>
            <a:r>
              <a:rPr lang="hr-HR" dirty="0" smtClean="0"/>
              <a:t>je </a:t>
            </a:r>
            <a:r>
              <a:rPr lang="hr-HR" dirty="0" err="1"/>
              <a:t>12</a:t>
            </a:r>
            <a:r>
              <a:rPr lang="hr-HR" dirty="0" smtClean="0"/>
              <a:t>. ožujka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endParaRPr lang="sl-SI" dirty="0"/>
          </a:p>
          <a:p>
            <a:r>
              <a:rPr lang="hr-HR" i="1" dirty="0"/>
              <a:t>Ostvareni rezultati</a:t>
            </a:r>
            <a:r>
              <a:rPr lang="hr-HR" dirty="0"/>
              <a:t>: </a:t>
            </a:r>
            <a:r>
              <a:rPr lang="hr-HR" b="1" dirty="0"/>
              <a:t>5</a:t>
            </a:r>
            <a:r>
              <a:rPr lang="hr-HR" b="1" dirty="0" smtClean="0"/>
              <a:t>. mjesto</a:t>
            </a:r>
            <a:r>
              <a:rPr lang="hr-HR" dirty="0" smtClean="0"/>
              <a:t> Mirna Tepeš (</a:t>
            </a:r>
            <a:r>
              <a:rPr lang="hr-HR" dirty="0" err="1" smtClean="0"/>
              <a:t>4.E</a:t>
            </a:r>
            <a:r>
              <a:rPr lang="hr-HR" dirty="0" smtClean="0"/>
              <a:t>); </a:t>
            </a:r>
            <a:r>
              <a:rPr lang="hr-HR" b="1" dirty="0" smtClean="0"/>
              <a:t>9. mjesto</a:t>
            </a:r>
            <a:r>
              <a:rPr lang="hr-HR" dirty="0" smtClean="0"/>
              <a:t> Helena </a:t>
            </a:r>
            <a:r>
              <a:rPr lang="hr-HR" dirty="0" err="1" smtClean="0"/>
              <a:t>Minđek</a:t>
            </a:r>
            <a:r>
              <a:rPr lang="hr-HR" dirty="0" smtClean="0"/>
              <a:t> (</a:t>
            </a:r>
            <a:r>
              <a:rPr lang="hr-HR" dirty="0" err="1" smtClean="0"/>
              <a:t>4.D</a:t>
            </a:r>
            <a:r>
              <a:rPr lang="hr-HR" dirty="0" smtClean="0"/>
              <a:t>); </a:t>
            </a:r>
            <a:r>
              <a:rPr lang="hr-HR" b="1" dirty="0" err="1" smtClean="0"/>
              <a:t>15</a:t>
            </a:r>
            <a:r>
              <a:rPr lang="hr-HR" b="1" dirty="0" smtClean="0"/>
              <a:t>. mjesto </a:t>
            </a:r>
            <a:r>
              <a:rPr lang="hr-HR" dirty="0" smtClean="0"/>
              <a:t>Lucija </a:t>
            </a:r>
            <a:r>
              <a:rPr lang="hr-HR" dirty="0" err="1" smtClean="0"/>
              <a:t>Dreven</a:t>
            </a:r>
            <a:r>
              <a:rPr lang="hr-HR" dirty="0" smtClean="0"/>
              <a:t> (</a:t>
            </a:r>
            <a:r>
              <a:rPr lang="hr-HR" dirty="0" err="1" smtClean="0"/>
              <a:t>4.C</a:t>
            </a:r>
            <a:r>
              <a:rPr lang="hr-HR" dirty="0" smtClean="0"/>
              <a:t>); </a:t>
            </a:r>
            <a:r>
              <a:rPr lang="hr-HR" b="1" dirty="0" err="1" smtClean="0"/>
              <a:t>17</a:t>
            </a:r>
            <a:r>
              <a:rPr lang="hr-HR" b="1" dirty="0" smtClean="0"/>
              <a:t>. mjesto </a:t>
            </a:r>
            <a:r>
              <a:rPr lang="hr-HR" dirty="0" smtClean="0"/>
              <a:t>Edo </a:t>
            </a:r>
            <a:r>
              <a:rPr lang="hr-HR" dirty="0" err="1" smtClean="0"/>
              <a:t>Risek</a:t>
            </a:r>
            <a:r>
              <a:rPr lang="hr-HR" dirty="0" smtClean="0"/>
              <a:t> (</a:t>
            </a:r>
            <a:r>
              <a:rPr lang="hr-HR" dirty="0" err="1" smtClean="0"/>
              <a:t>4.E</a:t>
            </a:r>
            <a:r>
              <a:rPr lang="hr-HR" dirty="0" smtClean="0"/>
              <a:t>)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PONOS DOMOVINE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72000"/>
          </a:xfrm>
        </p:spPr>
        <p:txBody>
          <a:bodyPr/>
          <a:lstStyle/>
          <a:p>
            <a:r>
              <a:rPr lang="hr-HR" dirty="0" smtClean="0"/>
              <a:t>Nakon </a:t>
            </a:r>
            <a:r>
              <a:rPr lang="hr-HR" u="sng" dirty="0" smtClean="0"/>
              <a:t>eliminacijskih natjecanja </a:t>
            </a:r>
            <a:r>
              <a:rPr lang="hr-HR" dirty="0" smtClean="0"/>
              <a:t>koja su održana </a:t>
            </a:r>
            <a:r>
              <a:rPr lang="hr-HR" b="1" dirty="0" smtClean="0"/>
              <a:t>5. i </a:t>
            </a:r>
            <a:r>
              <a:rPr lang="hr-HR" b="1" dirty="0" err="1" smtClean="0"/>
              <a:t>12</a:t>
            </a:r>
            <a:r>
              <a:rPr lang="hr-HR" b="1" dirty="0" smtClean="0"/>
              <a:t>. ožujka </a:t>
            </a:r>
            <a:r>
              <a:rPr lang="hr-HR" b="1" dirty="0" err="1" smtClean="0"/>
              <a:t>2015</a:t>
            </a:r>
            <a:r>
              <a:rPr lang="hr-HR" dirty="0" smtClean="0"/>
              <a:t>., učenici </a:t>
            </a:r>
            <a:r>
              <a:rPr lang="hr-HR" dirty="0" err="1" smtClean="0"/>
              <a:t>3.B</a:t>
            </a:r>
            <a:r>
              <a:rPr lang="hr-HR" dirty="0" smtClean="0"/>
              <a:t> razreda – Borna Belaj, Antun-Gustav Kos i </a:t>
            </a:r>
            <a:r>
              <a:rPr lang="hr-HR" dirty="0" err="1" smtClean="0"/>
              <a:t>Deni</a:t>
            </a:r>
            <a:r>
              <a:rPr lang="hr-HR" dirty="0" smtClean="0"/>
              <a:t> Terzić plasirali su se u </a:t>
            </a:r>
            <a:r>
              <a:rPr lang="hr-HR" u="sng" dirty="0" smtClean="0"/>
              <a:t>poluzavršnicu natjecanja </a:t>
            </a:r>
            <a:r>
              <a:rPr lang="hr-HR" dirty="0" smtClean="0"/>
              <a:t>“Ponos domovine” koja je održana </a:t>
            </a:r>
            <a:r>
              <a:rPr lang="hr-HR" b="1" dirty="0" err="1" smtClean="0"/>
              <a:t>11</a:t>
            </a:r>
            <a:r>
              <a:rPr lang="hr-HR" b="1" dirty="0" smtClean="0"/>
              <a:t>. travnja </a:t>
            </a:r>
            <a:r>
              <a:rPr lang="hr-HR" b="1" dirty="0" err="1" smtClean="0"/>
              <a:t>2015</a:t>
            </a:r>
            <a:r>
              <a:rPr lang="hr-HR" dirty="0" smtClean="0"/>
              <a:t>. u Drugoj gimnaziji Varaždin. Učenici su izborili plasman na </a:t>
            </a:r>
            <a:r>
              <a:rPr lang="hr-HR" u="sng" dirty="0" smtClean="0"/>
              <a:t>državno natjecanje </a:t>
            </a:r>
            <a:r>
              <a:rPr lang="hr-HR" dirty="0" smtClean="0"/>
              <a:t>koje se održava od </a:t>
            </a:r>
            <a:r>
              <a:rPr lang="hr-HR" b="1" dirty="0" err="1" smtClean="0"/>
              <a:t>30.04</a:t>
            </a:r>
            <a:r>
              <a:rPr lang="hr-HR" b="1" dirty="0" smtClean="0"/>
              <a:t>.-3.05.2015</a:t>
            </a:r>
            <a:r>
              <a:rPr lang="hr-HR" dirty="0" smtClean="0"/>
              <a:t>.</a:t>
            </a:r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ČITANJEM </a:t>
            </a:r>
            <a:r>
              <a:rPr lang="hr-HR" sz="3600" b="1" dirty="0" smtClean="0"/>
              <a:t>DO ZVIJEZDA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hr-HR" b="1" i="1" u="sng" dirty="0" smtClean="0"/>
              <a:t>ŠKOLSKA RAZINA:</a:t>
            </a:r>
            <a:r>
              <a:rPr lang="hr-HR" b="1" dirty="0" smtClean="0"/>
              <a:t> </a:t>
            </a:r>
            <a:r>
              <a:rPr lang="hr-HR" dirty="0" smtClean="0"/>
              <a:t>održana je </a:t>
            </a:r>
            <a:r>
              <a:rPr lang="hr-HR" dirty="0" err="1" smtClean="0"/>
              <a:t>10</a:t>
            </a:r>
            <a:r>
              <a:rPr lang="hr-HR" dirty="0" smtClean="0"/>
              <a:t>. prosinca </a:t>
            </a:r>
            <a:r>
              <a:rPr lang="hr-HR" dirty="0" err="1" smtClean="0"/>
              <a:t>2014</a:t>
            </a:r>
            <a:r>
              <a:rPr lang="hr-HR" dirty="0" smtClean="0"/>
              <a:t>., a sudjelovalo je 9 učenika 1. razreda</a:t>
            </a:r>
          </a:p>
          <a:p>
            <a:r>
              <a:rPr lang="hr-HR" b="1" i="1" u="sng" dirty="0" smtClean="0"/>
              <a:t>ŽUPANIJSKA RAZINA:</a:t>
            </a:r>
            <a:r>
              <a:rPr lang="hr-HR" dirty="0" smtClean="0"/>
              <a:t> županijsko</a:t>
            </a:r>
            <a:r>
              <a:rPr lang="hr-HR" dirty="0" smtClean="0"/>
              <a:t> natjecanje održano je 4. veljače </a:t>
            </a:r>
            <a:r>
              <a:rPr lang="hr-HR" dirty="0" err="1" smtClean="0"/>
              <a:t>2015</a:t>
            </a:r>
            <a:r>
              <a:rPr lang="hr-HR" dirty="0" smtClean="0"/>
              <a:t>., a plasman je ostvarilo 7 učenika.</a:t>
            </a:r>
          </a:p>
          <a:p>
            <a:r>
              <a:rPr lang="hr-HR" b="1" i="1" u="sng" dirty="0" smtClean="0"/>
              <a:t>DRŽAVNA RAZINA:</a:t>
            </a:r>
            <a:r>
              <a:rPr lang="hr-HR" dirty="0" smtClean="0"/>
              <a:t> na državnu razinu natjecanja koje je održano </a:t>
            </a:r>
            <a:r>
              <a:rPr lang="hr-HR" dirty="0" err="1" smtClean="0"/>
              <a:t>20</a:t>
            </a:r>
            <a:r>
              <a:rPr lang="hr-HR" dirty="0" smtClean="0"/>
              <a:t>. ožujka </a:t>
            </a:r>
            <a:r>
              <a:rPr lang="hr-HR" dirty="0" err="1" smtClean="0"/>
              <a:t>2015</a:t>
            </a:r>
            <a:r>
              <a:rPr lang="hr-HR" dirty="0" smtClean="0"/>
              <a:t>. plasirala se učenica Monika </a:t>
            </a:r>
            <a:r>
              <a:rPr lang="hr-HR" dirty="0" err="1" smtClean="0"/>
              <a:t>Bešenić</a:t>
            </a:r>
            <a:r>
              <a:rPr lang="hr-HR" dirty="0" smtClean="0"/>
              <a:t> (</a:t>
            </a:r>
            <a:r>
              <a:rPr lang="hr-HR" dirty="0" err="1" smtClean="0"/>
              <a:t>1.A</a:t>
            </a:r>
            <a:r>
              <a:rPr lang="hr-HR" dirty="0" smtClean="0"/>
              <a:t>) i osvojila 4. mjesto</a:t>
            </a:r>
            <a:endParaRPr lang="hr-HR" b="1" i="1" u="sng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UKUPAN BROJ UČENIKA SUDIONIKA NA NATJECANJIMA:</a:t>
            </a:r>
            <a:endParaRPr lang="hr-HR" sz="3600" b="1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500034" y="2071678"/>
            <a:ext cx="8186766" cy="4149927"/>
          </a:xfrm>
        </p:spPr>
        <p:txBody>
          <a:bodyPr/>
          <a:lstStyle/>
          <a:p>
            <a:r>
              <a:rPr lang="hr-HR" u="sng" dirty="0" smtClean="0"/>
              <a:t>ŠKOLSKA RAZINA</a:t>
            </a:r>
            <a:r>
              <a:rPr lang="hr-HR" dirty="0" smtClean="0"/>
              <a:t>: </a:t>
            </a:r>
            <a:r>
              <a:rPr lang="hr-HR" dirty="0" err="1" smtClean="0"/>
              <a:t>294</a:t>
            </a:r>
            <a:r>
              <a:rPr lang="hr-HR" dirty="0" smtClean="0"/>
              <a:t> UČENIKA</a:t>
            </a:r>
          </a:p>
          <a:p>
            <a:r>
              <a:rPr lang="hr-HR" u="sng" dirty="0" smtClean="0"/>
              <a:t>ŽUPANIJSKA RAZINA</a:t>
            </a:r>
            <a:r>
              <a:rPr lang="hr-HR" dirty="0" smtClean="0"/>
              <a:t>: </a:t>
            </a:r>
            <a:r>
              <a:rPr lang="hr-HR" dirty="0" err="1" smtClean="0"/>
              <a:t>97</a:t>
            </a:r>
            <a:r>
              <a:rPr lang="hr-HR" dirty="0" smtClean="0"/>
              <a:t> UČENIKA</a:t>
            </a:r>
          </a:p>
          <a:p>
            <a:r>
              <a:rPr lang="hr-HR" u="sng" dirty="0" smtClean="0"/>
              <a:t>DRŽAVNA RAZINA</a:t>
            </a:r>
            <a:r>
              <a:rPr lang="hr-HR" dirty="0" smtClean="0"/>
              <a:t>: </a:t>
            </a:r>
            <a:r>
              <a:rPr lang="hr-HR" smtClean="0"/>
              <a:t>6 UČENIKA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86000"/>
            <a:ext cx="8229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sl-SI" sz="4800" dirty="0" smtClean="0"/>
              <a:t>HVALA NA PAŽNJI!</a:t>
            </a:r>
            <a:endParaRPr lang="sl-SI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96908"/>
          </a:xfrm>
        </p:spPr>
        <p:txBody>
          <a:bodyPr>
            <a:normAutofit fontScale="90000"/>
          </a:bodyPr>
          <a:lstStyle/>
          <a:p>
            <a:r>
              <a:rPr lang="hr-HR" sz="3100" b="1" dirty="0" smtClean="0"/>
              <a:t/>
            </a:r>
            <a:br>
              <a:rPr lang="hr-HR" sz="3100" b="1" dirty="0" smtClean="0"/>
            </a:br>
            <a:r>
              <a:rPr lang="hr-HR" sz="4000" b="1" dirty="0" smtClean="0"/>
              <a:t>HRVATSKI JEZIK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00108"/>
            <a:ext cx="8329642" cy="5126055"/>
          </a:xfrm>
        </p:spPr>
        <p:txBody>
          <a:bodyPr>
            <a:normAutofit lnSpcReduction="10000"/>
          </a:bodyPr>
          <a:lstStyle/>
          <a:p>
            <a:r>
              <a:rPr lang="hr-HR" b="1" dirty="0"/>
              <a:t>ŠKOLSKA RAZINA</a:t>
            </a:r>
            <a:r>
              <a:rPr lang="hr-HR" dirty="0" smtClean="0"/>
              <a:t>: </a:t>
            </a:r>
            <a:r>
              <a:rPr lang="hr-HR" dirty="0"/>
              <a:t>održana 4</a:t>
            </a:r>
            <a:r>
              <a:rPr lang="hr-HR" dirty="0" smtClean="0"/>
              <a:t>. veljače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endParaRPr lang="sl-SI" dirty="0"/>
          </a:p>
          <a:p>
            <a:r>
              <a:rPr lang="hr-HR" dirty="0"/>
              <a:t>	Ukupno je </a:t>
            </a:r>
            <a:r>
              <a:rPr lang="hr-HR" dirty="0" smtClean="0"/>
              <a:t>prisustvovalo </a:t>
            </a:r>
            <a:r>
              <a:rPr lang="hr-HR" dirty="0" err="1" smtClean="0"/>
              <a:t>25</a:t>
            </a:r>
            <a:r>
              <a:rPr lang="hr-HR" dirty="0" smtClean="0"/>
              <a:t> učenika:</a:t>
            </a:r>
            <a:endParaRPr lang="sl-SI" dirty="0"/>
          </a:p>
          <a:p>
            <a:r>
              <a:rPr lang="hr-HR" dirty="0"/>
              <a:t>	1. razredi- </a:t>
            </a:r>
            <a:r>
              <a:rPr lang="hr-HR" dirty="0" smtClean="0"/>
              <a:t>9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	2. razredi- </a:t>
            </a:r>
            <a:r>
              <a:rPr lang="hr-HR" dirty="0" smtClean="0"/>
              <a:t>8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	3. razredi- </a:t>
            </a:r>
            <a:r>
              <a:rPr lang="hr-HR" dirty="0" smtClean="0"/>
              <a:t>5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dirty="0"/>
              <a:t>	4. razredi- </a:t>
            </a:r>
            <a:r>
              <a:rPr lang="hr-HR" dirty="0" smtClean="0"/>
              <a:t>3 </a:t>
            </a:r>
            <a:r>
              <a:rPr lang="hr-HR" dirty="0"/>
              <a:t>učenika</a:t>
            </a:r>
            <a:endParaRPr lang="sl-SI" dirty="0"/>
          </a:p>
          <a:p>
            <a:r>
              <a:rPr lang="hr-HR" b="1" dirty="0" smtClean="0"/>
              <a:t>ŽUPANIJSKO NATJECANJE</a:t>
            </a:r>
            <a:r>
              <a:rPr lang="hr-HR" dirty="0" smtClean="0"/>
              <a:t> održano je 4. ožujka </a:t>
            </a:r>
            <a:r>
              <a:rPr lang="hr-HR" dirty="0" err="1" smtClean="0"/>
              <a:t>2015</a:t>
            </a:r>
            <a:r>
              <a:rPr lang="hr-HR" dirty="0" smtClean="0"/>
              <a:t>. bez predstavnika Druge gimnazije Varaždin </a:t>
            </a:r>
            <a:endParaRPr lang="sl-SI" dirty="0"/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725470"/>
          </a:xfrm>
        </p:spPr>
        <p:txBody>
          <a:bodyPr>
            <a:normAutofit fontScale="90000"/>
          </a:bodyPr>
          <a:lstStyle/>
          <a:p>
            <a:r>
              <a:rPr lang="hr-HR" sz="4000" b="1" dirty="0" smtClean="0"/>
              <a:t>LATINSKI JEZIK</a:t>
            </a:r>
            <a:r>
              <a:rPr lang="sl-SI" sz="2800" dirty="0"/>
              <a:t/>
            </a:r>
            <a:br>
              <a:rPr lang="sl-SI" sz="2800" dirty="0"/>
            </a:br>
            <a:endParaRPr lang="sl-S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054617"/>
          </a:xfrm>
        </p:spPr>
        <p:txBody>
          <a:bodyPr>
            <a:normAutofit lnSpcReduction="10000"/>
          </a:bodyPr>
          <a:lstStyle/>
          <a:p>
            <a:r>
              <a:rPr lang="hr-HR" b="1" u="sng" dirty="0"/>
              <a:t>ŠKOLSKA RAZINA</a:t>
            </a:r>
            <a:r>
              <a:rPr lang="hr-HR" dirty="0"/>
              <a:t>: održana </a:t>
            </a:r>
            <a:r>
              <a:rPr lang="hr-HR" dirty="0" err="1"/>
              <a:t>28</a:t>
            </a:r>
            <a:r>
              <a:rPr lang="hr-HR" dirty="0" smtClean="0"/>
              <a:t>. siječnja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r>
              <a:rPr lang="sl-SI" dirty="0" smtClean="0"/>
              <a:t>, a sudjelovalo je </a:t>
            </a:r>
            <a:r>
              <a:rPr lang="hr-HR" dirty="0" smtClean="0"/>
              <a:t>3 učenika 2. razreda (Lukrecija </a:t>
            </a:r>
            <a:r>
              <a:rPr lang="hr-HR" dirty="0" err="1" smtClean="0"/>
              <a:t>Prnjić</a:t>
            </a:r>
            <a:r>
              <a:rPr lang="hr-HR" dirty="0" smtClean="0"/>
              <a:t>, </a:t>
            </a:r>
            <a:r>
              <a:rPr lang="hr-HR" dirty="0" err="1" smtClean="0"/>
              <a:t>2.B</a:t>
            </a:r>
            <a:r>
              <a:rPr lang="hr-HR" dirty="0" smtClean="0"/>
              <a:t>; Monika </a:t>
            </a:r>
            <a:r>
              <a:rPr lang="hr-HR" dirty="0" err="1" smtClean="0"/>
              <a:t>Petreković</a:t>
            </a:r>
            <a:r>
              <a:rPr lang="hr-HR" dirty="0" smtClean="0"/>
              <a:t> </a:t>
            </a:r>
            <a:r>
              <a:rPr lang="hr-HR" dirty="0" err="1" smtClean="0"/>
              <a:t>Dvorščak</a:t>
            </a:r>
            <a:r>
              <a:rPr lang="hr-HR" dirty="0" smtClean="0"/>
              <a:t>, </a:t>
            </a:r>
            <a:r>
              <a:rPr lang="hr-HR" dirty="0" err="1" smtClean="0"/>
              <a:t>2.S</a:t>
            </a:r>
            <a:r>
              <a:rPr lang="hr-HR" dirty="0" smtClean="0"/>
              <a:t>; Neven </a:t>
            </a:r>
            <a:r>
              <a:rPr lang="hr-HR" dirty="0" err="1" smtClean="0"/>
              <a:t>Đurasek</a:t>
            </a:r>
            <a:r>
              <a:rPr lang="hr-HR" dirty="0" smtClean="0"/>
              <a:t>, </a:t>
            </a:r>
            <a:r>
              <a:rPr lang="hr-HR" dirty="0" err="1" smtClean="0"/>
              <a:t>2.S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b="1" u="sng" dirty="0" smtClean="0"/>
              <a:t>ŽUPANIJSKA </a:t>
            </a:r>
            <a:r>
              <a:rPr lang="hr-HR" b="1" u="sng" dirty="0"/>
              <a:t>RAZINA</a:t>
            </a:r>
            <a:r>
              <a:rPr lang="hr-HR" dirty="0"/>
              <a:t>: održana </a:t>
            </a:r>
            <a:r>
              <a:rPr lang="hr-HR" dirty="0" err="1" smtClean="0"/>
              <a:t>24</a:t>
            </a:r>
            <a:r>
              <a:rPr lang="hr-HR" dirty="0" smtClean="0"/>
              <a:t>. veljače </a:t>
            </a:r>
            <a:r>
              <a:rPr lang="hr-HR" dirty="0" err="1" smtClean="0"/>
              <a:t>2015</a:t>
            </a:r>
            <a:r>
              <a:rPr lang="hr-HR" dirty="0" smtClean="0"/>
              <a:t>., pozvano </a:t>
            </a:r>
            <a:r>
              <a:rPr lang="hr-HR" dirty="0" err="1" smtClean="0"/>
              <a:t>svo</a:t>
            </a:r>
            <a:r>
              <a:rPr lang="hr-HR" dirty="0" smtClean="0"/>
              <a:t> troje učenika</a:t>
            </a:r>
            <a:endParaRPr lang="sl-SI" dirty="0"/>
          </a:p>
          <a:p>
            <a:r>
              <a:rPr lang="hr-HR" i="1" dirty="0"/>
              <a:t>Ostvareni rezultati:</a:t>
            </a:r>
            <a:endParaRPr lang="sl-SI" dirty="0"/>
          </a:p>
          <a:p>
            <a:r>
              <a:rPr lang="hr-HR" b="1" dirty="0" err="1" smtClean="0"/>
              <a:t>11</a:t>
            </a:r>
            <a:r>
              <a:rPr lang="hr-HR" b="1" dirty="0" smtClean="0"/>
              <a:t>. mjesto</a:t>
            </a:r>
            <a:r>
              <a:rPr lang="hr-HR" dirty="0" smtClean="0"/>
              <a:t> (Lukrecija </a:t>
            </a:r>
            <a:r>
              <a:rPr lang="hr-HR" dirty="0" err="1" smtClean="0"/>
              <a:t>Prnjić</a:t>
            </a:r>
            <a:r>
              <a:rPr lang="hr-HR" dirty="0" smtClean="0"/>
              <a:t>); </a:t>
            </a:r>
            <a:r>
              <a:rPr lang="hr-HR" b="1" dirty="0" err="1" smtClean="0"/>
              <a:t>16</a:t>
            </a:r>
            <a:r>
              <a:rPr lang="hr-HR" b="1" dirty="0" smtClean="0"/>
              <a:t>. mjesto</a:t>
            </a:r>
            <a:r>
              <a:rPr lang="hr-HR" dirty="0" smtClean="0"/>
              <a:t> (Monika </a:t>
            </a:r>
            <a:r>
              <a:rPr lang="hr-HR" dirty="0" err="1" smtClean="0"/>
              <a:t>Petreković</a:t>
            </a:r>
            <a:r>
              <a:rPr lang="hr-HR" dirty="0" smtClean="0"/>
              <a:t> </a:t>
            </a:r>
            <a:r>
              <a:rPr lang="hr-HR" dirty="0" err="1" smtClean="0"/>
              <a:t>Dvorščak</a:t>
            </a:r>
            <a:r>
              <a:rPr lang="hr-HR" dirty="0" smtClean="0"/>
              <a:t>); </a:t>
            </a:r>
            <a:r>
              <a:rPr lang="hr-HR" dirty="0" err="1" smtClean="0"/>
              <a:t>1</a:t>
            </a:r>
            <a:r>
              <a:rPr lang="hr-HR" b="1" dirty="0" err="1" smtClean="0"/>
              <a:t>9</a:t>
            </a:r>
            <a:r>
              <a:rPr lang="hr-HR" b="1" dirty="0" smtClean="0"/>
              <a:t>. mjesto</a:t>
            </a:r>
            <a:r>
              <a:rPr lang="hr-HR" dirty="0" smtClean="0"/>
              <a:t> (Neven </a:t>
            </a:r>
            <a:r>
              <a:rPr lang="hr-HR" dirty="0" err="1" smtClean="0"/>
              <a:t>Đurasek</a:t>
            </a:r>
            <a:r>
              <a:rPr lang="hr-HR" dirty="0" smtClean="0"/>
              <a:t>)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 smtClean="0"/>
              <a:t>FRANCUSKI JEZIK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4983179"/>
          </a:xfrm>
        </p:spPr>
        <p:txBody>
          <a:bodyPr>
            <a:normAutofit fontScale="92500" lnSpcReduction="10000"/>
          </a:bodyPr>
          <a:lstStyle/>
          <a:p>
            <a:r>
              <a:rPr lang="hr-HR" b="1" u="sng" dirty="0"/>
              <a:t>ŠKOLSKA RAZINA</a:t>
            </a:r>
            <a:r>
              <a:rPr lang="hr-HR" dirty="0"/>
              <a:t>: održana  </a:t>
            </a:r>
            <a:r>
              <a:rPr lang="hr-HR" dirty="0" err="1" smtClean="0"/>
              <a:t>26</a:t>
            </a:r>
            <a:r>
              <a:rPr lang="hr-HR" dirty="0" smtClean="0"/>
              <a:t>. siječnja </a:t>
            </a:r>
            <a:r>
              <a:rPr lang="hr-HR" dirty="0" err="1" smtClean="0"/>
              <a:t>2015</a:t>
            </a:r>
            <a:r>
              <a:rPr lang="hr-HR" dirty="0" smtClean="0"/>
              <a:t>. </a:t>
            </a:r>
            <a:endParaRPr lang="sl-SI" dirty="0"/>
          </a:p>
          <a:p>
            <a:r>
              <a:rPr lang="hr-HR" dirty="0"/>
              <a:t>Kategorija natjecanja: </a:t>
            </a:r>
            <a:r>
              <a:rPr lang="hr-HR" i="1" dirty="0" smtClean="0"/>
              <a:t>Lista </a:t>
            </a:r>
            <a:r>
              <a:rPr lang="hr-HR" i="1" dirty="0"/>
              <a:t>B, početnici</a:t>
            </a:r>
            <a:r>
              <a:rPr lang="hr-HR" dirty="0"/>
              <a:t>: 4 </a:t>
            </a:r>
            <a:r>
              <a:rPr lang="hr-HR" dirty="0" smtClean="0"/>
              <a:t>učenice (Morana Bunić, </a:t>
            </a:r>
            <a:r>
              <a:rPr lang="hr-HR" dirty="0" err="1" smtClean="0"/>
              <a:t>4.A</a:t>
            </a:r>
            <a:r>
              <a:rPr lang="hr-HR" dirty="0" smtClean="0"/>
              <a:t>; Darija Dugandžić, </a:t>
            </a:r>
            <a:r>
              <a:rPr lang="hr-HR" dirty="0" err="1" smtClean="0"/>
              <a:t>4.B</a:t>
            </a:r>
            <a:r>
              <a:rPr lang="hr-HR" dirty="0" smtClean="0"/>
              <a:t>; Mihaela </a:t>
            </a:r>
            <a:r>
              <a:rPr lang="hr-HR" dirty="0" err="1" smtClean="0"/>
              <a:t>Bolčević</a:t>
            </a:r>
            <a:r>
              <a:rPr lang="hr-HR" dirty="0" smtClean="0"/>
              <a:t>, </a:t>
            </a:r>
            <a:r>
              <a:rPr lang="hr-HR" dirty="0" err="1" smtClean="0"/>
              <a:t>4.D</a:t>
            </a:r>
            <a:r>
              <a:rPr lang="hr-HR" dirty="0" smtClean="0"/>
              <a:t>; Lucija Briški, </a:t>
            </a:r>
            <a:r>
              <a:rPr lang="hr-HR" dirty="0" err="1" smtClean="0"/>
              <a:t>4.D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b="1" i="1" u="sng" dirty="0" smtClean="0"/>
              <a:t>ŽUPANIJSKA </a:t>
            </a:r>
            <a:r>
              <a:rPr lang="hr-HR" b="1" i="1" u="sng" dirty="0"/>
              <a:t>RAZINA:</a:t>
            </a:r>
            <a:r>
              <a:rPr lang="hr-HR" dirty="0"/>
              <a:t> održana </a:t>
            </a:r>
            <a:r>
              <a:rPr lang="hr-HR" dirty="0" smtClean="0"/>
              <a:t>2. ožujka </a:t>
            </a:r>
            <a:r>
              <a:rPr lang="hr-HR" dirty="0" err="1" smtClean="0"/>
              <a:t>2015</a:t>
            </a:r>
            <a:r>
              <a:rPr lang="hr-HR" dirty="0" smtClean="0"/>
              <a:t>., pozvane sve 4 učenice</a:t>
            </a:r>
            <a:endParaRPr lang="sl-SI" dirty="0"/>
          </a:p>
          <a:p>
            <a:r>
              <a:rPr lang="hr-HR" b="1" dirty="0"/>
              <a:t>Ostvareni rezultati</a:t>
            </a:r>
            <a:r>
              <a:rPr lang="hr-HR" dirty="0"/>
              <a:t>: </a:t>
            </a:r>
            <a:r>
              <a:rPr lang="hr-HR" b="1" dirty="0"/>
              <a:t>1. </a:t>
            </a:r>
            <a:r>
              <a:rPr lang="hr-HR" b="1" dirty="0" smtClean="0"/>
              <a:t>mjesto </a:t>
            </a:r>
            <a:r>
              <a:rPr lang="hr-HR" dirty="0" smtClean="0"/>
              <a:t>Darija Dugandžić; </a:t>
            </a:r>
            <a:r>
              <a:rPr lang="hr-HR" b="1" dirty="0"/>
              <a:t>5</a:t>
            </a:r>
            <a:r>
              <a:rPr lang="hr-HR" b="1" dirty="0" smtClean="0"/>
              <a:t>. </a:t>
            </a:r>
            <a:r>
              <a:rPr lang="hr-HR" b="1" dirty="0"/>
              <a:t>mjesto</a:t>
            </a:r>
            <a:r>
              <a:rPr lang="hr-HR" dirty="0"/>
              <a:t> </a:t>
            </a:r>
            <a:r>
              <a:rPr lang="hr-HR" dirty="0" smtClean="0"/>
              <a:t>Morana Bunić; </a:t>
            </a:r>
            <a:r>
              <a:rPr lang="hr-HR" b="1" dirty="0"/>
              <a:t>6</a:t>
            </a:r>
            <a:r>
              <a:rPr lang="hr-HR" b="1" dirty="0" smtClean="0"/>
              <a:t>. mjesto</a:t>
            </a:r>
            <a:r>
              <a:rPr lang="hr-HR" dirty="0" smtClean="0"/>
              <a:t> Mihaela </a:t>
            </a:r>
            <a:r>
              <a:rPr lang="hr-HR" dirty="0" err="1" smtClean="0"/>
              <a:t>Bolčević</a:t>
            </a:r>
            <a:r>
              <a:rPr lang="hr-HR" dirty="0" smtClean="0"/>
              <a:t>, </a:t>
            </a:r>
            <a:r>
              <a:rPr lang="hr-HR" b="1" dirty="0" smtClean="0"/>
              <a:t>8. mjesto </a:t>
            </a:r>
            <a:r>
              <a:rPr lang="hr-HR" dirty="0" smtClean="0"/>
              <a:t>Lucija Briški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000108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4000" b="1" dirty="0" smtClean="0"/>
              <a:t>ENGLESKI JEZIK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197493"/>
          </a:xfrm>
        </p:spPr>
        <p:txBody>
          <a:bodyPr>
            <a:normAutofit fontScale="62500" lnSpcReduction="20000"/>
          </a:bodyPr>
          <a:lstStyle/>
          <a:p>
            <a:r>
              <a:rPr lang="hr-HR" b="1" dirty="0"/>
              <a:t>ŠKOLSKA RAZINA</a:t>
            </a:r>
            <a:r>
              <a:rPr lang="hr-HR" dirty="0" smtClean="0"/>
              <a:t>: </a:t>
            </a:r>
            <a:r>
              <a:rPr lang="hr-HR" dirty="0"/>
              <a:t>održana 22. siječnja 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  <a:endParaRPr lang="sl-SI" dirty="0"/>
          </a:p>
          <a:p>
            <a:r>
              <a:rPr lang="hr-HR" dirty="0"/>
              <a:t>Ukupan broj učenika: </a:t>
            </a:r>
            <a:r>
              <a:rPr lang="hr-HR" dirty="0" err="1" smtClean="0"/>
              <a:t>50</a:t>
            </a:r>
            <a:endParaRPr lang="sl-SI" dirty="0"/>
          </a:p>
          <a:p>
            <a:r>
              <a:rPr lang="hr-HR" b="1" i="1" u="sng" dirty="0"/>
              <a:t>Razred i kategorija: </a:t>
            </a:r>
            <a:r>
              <a:rPr lang="hr-HR" dirty="0"/>
              <a:t> </a:t>
            </a:r>
            <a:endParaRPr lang="hr-HR" dirty="0" smtClean="0"/>
          </a:p>
          <a:p>
            <a:pPr marL="578358" indent="-514350">
              <a:buFont typeface="+mj-lt"/>
              <a:buAutoNum type="arabicPeriod"/>
            </a:pPr>
            <a:r>
              <a:rPr lang="hr-HR" i="1" u="sng" dirty="0" smtClean="0"/>
              <a:t>2 </a:t>
            </a:r>
            <a:r>
              <a:rPr lang="hr-HR" i="1" u="sng" dirty="0"/>
              <a:t>A</a:t>
            </a:r>
            <a:r>
              <a:rPr lang="hr-HR" dirty="0"/>
              <a:t>- </a:t>
            </a:r>
            <a:r>
              <a:rPr lang="hr-HR" dirty="0" err="1" smtClean="0"/>
              <a:t>28</a:t>
            </a:r>
            <a:endParaRPr lang="hr-HR" dirty="0" smtClean="0"/>
          </a:p>
          <a:p>
            <a:pPr marL="578358" indent="-514350">
              <a:buFont typeface="+mj-lt"/>
              <a:buAutoNum type="arabicPeriod"/>
            </a:pPr>
            <a:r>
              <a:rPr lang="hr-HR" i="1" u="sng" dirty="0" smtClean="0"/>
              <a:t>4 A</a:t>
            </a:r>
            <a:r>
              <a:rPr lang="hr-HR" dirty="0" smtClean="0"/>
              <a:t>- </a:t>
            </a:r>
            <a:r>
              <a:rPr lang="hr-HR" dirty="0" err="1" smtClean="0"/>
              <a:t>22</a:t>
            </a:r>
            <a:endParaRPr lang="sl-SI" dirty="0"/>
          </a:p>
          <a:p>
            <a:r>
              <a:rPr lang="hr-HR" b="1" dirty="0" smtClean="0"/>
              <a:t>ŽUPANIJSKA </a:t>
            </a:r>
            <a:r>
              <a:rPr lang="hr-HR" b="1" dirty="0"/>
              <a:t>RAZINA</a:t>
            </a:r>
            <a:r>
              <a:rPr lang="hr-HR" b="1" dirty="0" smtClean="0"/>
              <a:t>:</a:t>
            </a:r>
            <a:r>
              <a:rPr lang="hr-HR" dirty="0" smtClean="0"/>
              <a:t> </a:t>
            </a:r>
            <a:r>
              <a:rPr lang="hr-HR" dirty="0"/>
              <a:t>održana </a:t>
            </a:r>
            <a:r>
              <a:rPr lang="hr-HR" dirty="0" err="1"/>
              <a:t>26</a:t>
            </a:r>
            <a:r>
              <a:rPr lang="hr-HR" dirty="0" smtClean="0"/>
              <a:t>. veljače </a:t>
            </a:r>
            <a:r>
              <a:rPr lang="hr-HR" dirty="0" err="1" smtClean="0"/>
              <a:t>2015</a:t>
            </a:r>
            <a:r>
              <a:rPr lang="hr-HR" dirty="0" smtClean="0"/>
              <a:t>., pozvano ukupno 3 učenika 2. razreda (Alan </a:t>
            </a:r>
            <a:r>
              <a:rPr lang="hr-HR" dirty="0" err="1" smtClean="0"/>
              <a:t>Behin</a:t>
            </a:r>
            <a:r>
              <a:rPr lang="hr-HR" dirty="0" smtClean="0"/>
              <a:t>, </a:t>
            </a:r>
            <a:r>
              <a:rPr lang="hr-HR" dirty="0" err="1" smtClean="0"/>
              <a:t>2.E</a:t>
            </a:r>
            <a:r>
              <a:rPr lang="hr-HR" dirty="0" smtClean="0"/>
              <a:t>; Luka Karlović, </a:t>
            </a:r>
            <a:r>
              <a:rPr lang="hr-HR" dirty="0" err="1" smtClean="0"/>
              <a:t>2.B</a:t>
            </a:r>
            <a:r>
              <a:rPr lang="hr-HR" dirty="0" smtClean="0"/>
              <a:t>; Petar Sakač, </a:t>
            </a:r>
            <a:r>
              <a:rPr lang="hr-HR" dirty="0" err="1" smtClean="0"/>
              <a:t>2.B</a:t>
            </a:r>
            <a:r>
              <a:rPr lang="hr-HR" dirty="0" smtClean="0"/>
              <a:t>) i 4 učenika 4. razreda (Nina Perić, </a:t>
            </a:r>
            <a:r>
              <a:rPr lang="hr-HR" dirty="0" err="1" smtClean="0"/>
              <a:t>4.E</a:t>
            </a:r>
            <a:r>
              <a:rPr lang="hr-HR" dirty="0" smtClean="0"/>
              <a:t>, Morana Bunić, </a:t>
            </a:r>
            <a:r>
              <a:rPr lang="hr-HR" dirty="0" err="1" smtClean="0"/>
              <a:t>4.A</a:t>
            </a:r>
            <a:r>
              <a:rPr lang="hr-HR" dirty="0" smtClean="0"/>
              <a:t>; Patricija </a:t>
            </a:r>
            <a:r>
              <a:rPr lang="hr-HR" dirty="0" err="1" smtClean="0"/>
              <a:t>Križnjak</a:t>
            </a:r>
            <a:r>
              <a:rPr lang="hr-HR" dirty="0" smtClean="0"/>
              <a:t>, </a:t>
            </a:r>
            <a:r>
              <a:rPr lang="hr-HR" dirty="0" err="1" smtClean="0"/>
              <a:t>4.A</a:t>
            </a:r>
            <a:r>
              <a:rPr lang="hr-HR" dirty="0" smtClean="0"/>
              <a:t>; Ivan Lončar </a:t>
            </a:r>
            <a:r>
              <a:rPr lang="hr-HR" dirty="0" err="1" smtClean="0"/>
              <a:t>Petrinjak</a:t>
            </a:r>
            <a:r>
              <a:rPr lang="hr-HR" dirty="0" smtClean="0"/>
              <a:t>, </a:t>
            </a:r>
            <a:r>
              <a:rPr lang="hr-HR" dirty="0" err="1" smtClean="0"/>
              <a:t>4.E</a:t>
            </a:r>
            <a:r>
              <a:rPr lang="hr-HR" dirty="0" smtClean="0"/>
              <a:t>)</a:t>
            </a:r>
            <a:endParaRPr lang="sl-SI" dirty="0"/>
          </a:p>
          <a:p>
            <a:r>
              <a:rPr lang="hr-HR" dirty="0"/>
              <a:t>Ostvareni rezultati:</a:t>
            </a:r>
            <a:endParaRPr lang="sl-SI" dirty="0"/>
          </a:p>
          <a:p>
            <a:r>
              <a:rPr lang="hr-HR" b="1" i="1" u="sng" dirty="0"/>
              <a:t>Razred i kategorija:</a:t>
            </a:r>
            <a:r>
              <a:rPr lang="hr-HR" dirty="0"/>
              <a:t> </a:t>
            </a:r>
            <a:r>
              <a:rPr lang="hr-HR" i="1" u="sng" dirty="0"/>
              <a:t>2 </a:t>
            </a:r>
            <a:r>
              <a:rPr lang="hr-HR" i="1" u="sng" dirty="0" smtClean="0"/>
              <a:t>A </a:t>
            </a:r>
            <a:r>
              <a:rPr lang="hr-HR" dirty="0" smtClean="0"/>
              <a:t>- </a:t>
            </a:r>
            <a:r>
              <a:rPr lang="hr-HR" b="1" dirty="0" smtClean="0"/>
              <a:t>7. mjesto </a:t>
            </a:r>
            <a:r>
              <a:rPr lang="hr-HR" dirty="0" smtClean="0"/>
              <a:t>Petar Sakač</a:t>
            </a:r>
            <a:r>
              <a:rPr lang="hr-HR" b="1" dirty="0" smtClean="0"/>
              <a:t>, </a:t>
            </a:r>
            <a:r>
              <a:rPr lang="hr-HR" b="1" dirty="0" err="1" smtClean="0"/>
              <a:t>14</a:t>
            </a:r>
            <a:r>
              <a:rPr lang="hr-HR" b="1" dirty="0" smtClean="0"/>
              <a:t>. mjesto </a:t>
            </a:r>
            <a:r>
              <a:rPr lang="hr-HR" dirty="0" smtClean="0"/>
              <a:t>Luka Karlović</a:t>
            </a:r>
            <a:endParaRPr lang="sl-SI" dirty="0"/>
          </a:p>
          <a:p>
            <a:r>
              <a:rPr lang="hr-HR" dirty="0"/>
              <a:t>			</a:t>
            </a:r>
            <a:r>
              <a:rPr lang="hr-HR" i="1" u="sng" dirty="0" smtClean="0"/>
              <a:t>4 A </a:t>
            </a:r>
            <a:r>
              <a:rPr lang="hr-HR" dirty="0" smtClean="0"/>
              <a:t>- </a:t>
            </a:r>
            <a:r>
              <a:rPr lang="hr-HR" b="1" dirty="0" smtClean="0"/>
              <a:t>1. mjesto </a:t>
            </a:r>
            <a:r>
              <a:rPr lang="hr-HR" dirty="0" smtClean="0"/>
              <a:t>Nina Perić, </a:t>
            </a:r>
            <a:r>
              <a:rPr lang="hr-HR" b="1" dirty="0" smtClean="0"/>
              <a:t>9. mjesto</a:t>
            </a:r>
            <a:r>
              <a:rPr lang="hr-HR" dirty="0" smtClean="0"/>
              <a:t> Morana Bunić, </a:t>
            </a:r>
            <a:r>
              <a:rPr lang="hr-HR" b="1" dirty="0" err="1" smtClean="0"/>
              <a:t>11</a:t>
            </a:r>
            <a:r>
              <a:rPr lang="hr-HR" b="1" dirty="0" smtClean="0"/>
              <a:t>. mjesto </a:t>
            </a:r>
            <a:r>
              <a:rPr lang="hr-HR" dirty="0" smtClean="0"/>
              <a:t>Ivan Lončar-</a:t>
            </a:r>
            <a:r>
              <a:rPr lang="hr-HR" dirty="0" err="1" smtClean="0"/>
              <a:t>Petrinjak</a:t>
            </a:r>
            <a:r>
              <a:rPr lang="hr-HR" dirty="0" smtClean="0"/>
              <a:t>, </a:t>
            </a:r>
            <a:r>
              <a:rPr lang="hr-HR" b="1" dirty="0" err="1" smtClean="0"/>
              <a:t>19</a:t>
            </a:r>
            <a:r>
              <a:rPr lang="hr-HR" b="1" dirty="0" smtClean="0"/>
              <a:t>. mjesto </a:t>
            </a:r>
            <a:r>
              <a:rPr lang="hr-HR" dirty="0" smtClean="0"/>
              <a:t>Patricija </a:t>
            </a:r>
            <a:r>
              <a:rPr lang="hr-HR" dirty="0" err="1" smtClean="0"/>
              <a:t>Križnjak</a:t>
            </a:r>
            <a:endParaRPr lang="hr-HR" dirty="0" smtClean="0"/>
          </a:p>
          <a:p>
            <a:r>
              <a:rPr lang="hr-HR" b="1" dirty="0" smtClean="0"/>
              <a:t>Učenica Nina Perić ostvarila je plasman na državno natjecanje koje je održano </a:t>
            </a:r>
            <a:r>
              <a:rPr lang="hr-HR" b="1" dirty="0" err="1" smtClean="0"/>
              <a:t>21</a:t>
            </a:r>
            <a:r>
              <a:rPr lang="hr-HR" b="1" dirty="0" smtClean="0"/>
              <a:t>.-</a:t>
            </a:r>
            <a:r>
              <a:rPr lang="hr-HR" b="1" dirty="0" err="1" smtClean="0"/>
              <a:t>23</a:t>
            </a:r>
            <a:r>
              <a:rPr lang="hr-HR" b="1" dirty="0" smtClean="0"/>
              <a:t>. travnja </a:t>
            </a:r>
            <a:r>
              <a:rPr lang="hr-HR" b="1" dirty="0" err="1" smtClean="0"/>
              <a:t>2015</a:t>
            </a:r>
            <a:r>
              <a:rPr lang="hr-HR" b="1" dirty="0" smtClean="0"/>
              <a:t>. u Šibeniku i osvojila 3. mjesto.</a:t>
            </a: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868346"/>
          </a:xfrm>
        </p:spPr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4000" b="1" dirty="0" smtClean="0"/>
              <a:t>NJEMAČKI JEZIK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hr-HR" b="1" dirty="0" smtClean="0"/>
              <a:t>ŠKOLSKA RAZINA</a:t>
            </a:r>
            <a:r>
              <a:rPr lang="hr-HR" dirty="0" smtClean="0"/>
              <a:t>: održana 4. veljače </a:t>
            </a:r>
            <a:r>
              <a:rPr lang="hr-HR" dirty="0" err="1" smtClean="0"/>
              <a:t>2015</a:t>
            </a:r>
            <a:r>
              <a:rPr lang="hr-HR" dirty="0" smtClean="0"/>
              <a:t>.</a:t>
            </a:r>
          </a:p>
          <a:p>
            <a:r>
              <a:rPr lang="hr-HR" dirty="0" smtClean="0"/>
              <a:t>Sudjelovalo je ukupno </a:t>
            </a:r>
            <a:r>
              <a:rPr lang="hr-HR" dirty="0" err="1" smtClean="0"/>
              <a:t>15</a:t>
            </a:r>
            <a:r>
              <a:rPr lang="hr-HR" dirty="0" smtClean="0"/>
              <a:t> učenika</a:t>
            </a:r>
          </a:p>
          <a:p>
            <a:r>
              <a:rPr lang="hr-HR" b="1" i="1" u="sng" dirty="0" smtClean="0"/>
              <a:t>Kategorija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I A</a:t>
            </a:r>
            <a:r>
              <a:rPr lang="hr-HR" i="1" dirty="0" smtClean="0"/>
              <a:t>- </a:t>
            </a:r>
            <a:r>
              <a:rPr lang="hr-HR" dirty="0" smtClean="0"/>
              <a:t>6 učenika</a:t>
            </a:r>
          </a:p>
          <a:p>
            <a:r>
              <a:rPr lang="hr-HR" b="1" i="1" u="sng" dirty="0" smtClean="0"/>
              <a:t>Kategorija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II A</a:t>
            </a:r>
            <a:r>
              <a:rPr lang="hr-HR" dirty="0" smtClean="0"/>
              <a:t>- 8 učenika</a:t>
            </a:r>
          </a:p>
          <a:p>
            <a:r>
              <a:rPr lang="hr-HR" b="1" i="1" u="sng" dirty="0" smtClean="0"/>
              <a:t>Kategorija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</a:t>
            </a:r>
            <a:r>
              <a:rPr lang="hr-HR" b="1" i="1" dirty="0" smtClean="0"/>
              <a:t>III </a:t>
            </a:r>
            <a:r>
              <a:rPr lang="hr-HR" dirty="0" smtClean="0"/>
              <a:t>– 1 učenik</a:t>
            </a:r>
          </a:p>
          <a:p>
            <a:r>
              <a:rPr lang="hr-HR" dirty="0" smtClean="0"/>
              <a:t>Na županijsku razinu natjecanja koje je održano 4. ožujka </a:t>
            </a:r>
            <a:r>
              <a:rPr lang="hr-HR" dirty="0" err="1" smtClean="0"/>
              <a:t>2015</a:t>
            </a:r>
            <a:r>
              <a:rPr lang="hr-HR" dirty="0" smtClean="0"/>
              <a:t>. pozvano je ukupno 6 učenika:</a:t>
            </a:r>
          </a:p>
          <a:p>
            <a:r>
              <a:rPr lang="hr-HR" b="1" i="1" u="sng" dirty="0" smtClean="0"/>
              <a:t>Kategorija 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I A </a:t>
            </a:r>
            <a:r>
              <a:rPr lang="hr-HR" dirty="0" smtClean="0"/>
              <a:t>- 2 učenice (Teodora </a:t>
            </a:r>
            <a:r>
              <a:rPr lang="hr-HR" dirty="0" err="1" smtClean="0"/>
              <a:t>Gerbus</a:t>
            </a:r>
            <a:r>
              <a:rPr lang="hr-HR" dirty="0" smtClean="0"/>
              <a:t> i Kristina Jantol, </a:t>
            </a:r>
            <a:r>
              <a:rPr lang="hr-HR" dirty="0" err="1" smtClean="0"/>
              <a:t>2.D</a:t>
            </a:r>
            <a:r>
              <a:rPr lang="hr-HR" dirty="0" smtClean="0"/>
              <a:t>)</a:t>
            </a:r>
          </a:p>
          <a:p>
            <a:r>
              <a:rPr lang="hr-HR" b="1" i="1" u="sng" dirty="0" smtClean="0"/>
              <a:t>Kategorija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II A</a:t>
            </a:r>
            <a:r>
              <a:rPr lang="hr-HR" dirty="0" smtClean="0"/>
              <a:t>- 3 učenika (Ivan </a:t>
            </a:r>
            <a:r>
              <a:rPr lang="hr-HR" dirty="0" err="1" smtClean="0"/>
              <a:t>Štefanec</a:t>
            </a:r>
            <a:r>
              <a:rPr lang="hr-HR" dirty="0" smtClean="0"/>
              <a:t>, </a:t>
            </a:r>
            <a:r>
              <a:rPr lang="hr-HR" dirty="0" err="1" smtClean="0"/>
              <a:t>4.A</a:t>
            </a:r>
            <a:r>
              <a:rPr lang="hr-HR" dirty="0" smtClean="0"/>
              <a:t>; Ivana </a:t>
            </a:r>
            <a:r>
              <a:rPr lang="hr-HR" dirty="0" err="1" smtClean="0"/>
              <a:t>Štrlek</a:t>
            </a:r>
            <a:r>
              <a:rPr lang="hr-HR" dirty="0" smtClean="0"/>
              <a:t>, </a:t>
            </a:r>
            <a:r>
              <a:rPr lang="hr-HR" dirty="0" err="1" smtClean="0"/>
              <a:t>4.A</a:t>
            </a:r>
            <a:r>
              <a:rPr lang="hr-HR" dirty="0" smtClean="0"/>
              <a:t>; Gordan </a:t>
            </a:r>
            <a:r>
              <a:rPr lang="hr-HR" dirty="0" err="1" smtClean="0"/>
              <a:t>Jagačić</a:t>
            </a:r>
            <a:r>
              <a:rPr lang="hr-HR" dirty="0" smtClean="0"/>
              <a:t>, </a:t>
            </a:r>
            <a:r>
              <a:rPr lang="hr-HR" dirty="0" err="1" smtClean="0"/>
              <a:t>4.E</a:t>
            </a:r>
            <a:r>
              <a:rPr lang="hr-HR" dirty="0" smtClean="0"/>
              <a:t>)</a:t>
            </a:r>
          </a:p>
          <a:p>
            <a:r>
              <a:rPr lang="hr-HR" b="1" i="1" u="sng" dirty="0" smtClean="0"/>
              <a:t>Kategorija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III</a:t>
            </a:r>
            <a:r>
              <a:rPr lang="hr-HR" b="1" i="1" dirty="0" smtClean="0"/>
              <a:t> </a:t>
            </a:r>
            <a:r>
              <a:rPr lang="hr-HR" dirty="0" smtClean="0"/>
              <a:t>– 1 učenik (Rikard </a:t>
            </a:r>
            <a:r>
              <a:rPr lang="hr-HR" dirty="0" err="1" smtClean="0"/>
              <a:t>Kuzelj</a:t>
            </a:r>
            <a:r>
              <a:rPr lang="hr-HR" dirty="0" smtClean="0"/>
              <a:t>, </a:t>
            </a:r>
            <a:r>
              <a:rPr lang="hr-HR" dirty="0" err="1" smtClean="0"/>
              <a:t>4.E</a:t>
            </a:r>
            <a:r>
              <a:rPr lang="hr-HR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399032"/>
          </a:xfrm>
        </p:spPr>
        <p:txBody>
          <a:bodyPr>
            <a:normAutofit/>
          </a:bodyPr>
          <a:lstStyle/>
          <a:p>
            <a:r>
              <a:rPr lang="hr-HR" sz="3600" b="1" dirty="0" smtClean="0"/>
              <a:t>NJEMAČKI JEZIK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158" y="1142984"/>
            <a:ext cx="8229600" cy="4572000"/>
          </a:xfrm>
        </p:spPr>
        <p:txBody>
          <a:bodyPr>
            <a:normAutofit fontScale="85000" lnSpcReduction="20000"/>
          </a:bodyPr>
          <a:lstStyle/>
          <a:p>
            <a:r>
              <a:rPr lang="hr-HR" b="1" dirty="0" smtClean="0"/>
              <a:t>ŽUPANIJSKA RAZINA:</a:t>
            </a:r>
            <a:r>
              <a:rPr lang="hr-HR" dirty="0" smtClean="0"/>
              <a:t> održana 4. ožujka </a:t>
            </a:r>
            <a:r>
              <a:rPr lang="hr-HR" dirty="0" err="1" smtClean="0"/>
              <a:t>2015</a:t>
            </a:r>
            <a:r>
              <a:rPr lang="hr-HR" dirty="0" smtClean="0"/>
              <a:t>., a ostvareni su sljedeći rezultati:</a:t>
            </a:r>
          </a:p>
          <a:p>
            <a:r>
              <a:rPr lang="hr-HR" b="1" i="1" u="sng" dirty="0" smtClean="0"/>
              <a:t>Kategorija 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I A </a:t>
            </a:r>
            <a:r>
              <a:rPr lang="hr-HR" dirty="0" smtClean="0"/>
              <a:t>– </a:t>
            </a:r>
            <a:r>
              <a:rPr lang="hr-HR" b="1" dirty="0" smtClean="0"/>
              <a:t>1. mjesto </a:t>
            </a:r>
            <a:r>
              <a:rPr lang="hr-HR" dirty="0" smtClean="0"/>
              <a:t>Teodora </a:t>
            </a:r>
            <a:r>
              <a:rPr lang="hr-HR" dirty="0" err="1" smtClean="0"/>
              <a:t>Gerbus</a:t>
            </a:r>
            <a:r>
              <a:rPr lang="hr-HR" dirty="0" smtClean="0"/>
              <a:t>, </a:t>
            </a:r>
            <a:r>
              <a:rPr lang="hr-HR" b="1" dirty="0" err="1" smtClean="0"/>
              <a:t>17</a:t>
            </a:r>
            <a:r>
              <a:rPr lang="hr-HR" b="1" dirty="0" smtClean="0"/>
              <a:t>. mjesto </a:t>
            </a:r>
            <a:r>
              <a:rPr lang="hr-HR" dirty="0" smtClean="0"/>
              <a:t>Kristina Jantol</a:t>
            </a:r>
          </a:p>
          <a:p>
            <a:r>
              <a:rPr lang="hr-HR" b="1" i="1" u="sng" dirty="0" smtClean="0"/>
              <a:t>Kategorija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II A</a:t>
            </a:r>
            <a:r>
              <a:rPr lang="hr-HR" dirty="0" smtClean="0"/>
              <a:t>- </a:t>
            </a:r>
            <a:r>
              <a:rPr lang="hr-HR" b="1" dirty="0" smtClean="0"/>
              <a:t>6. mjesto </a:t>
            </a:r>
            <a:r>
              <a:rPr lang="hr-HR" dirty="0" smtClean="0"/>
              <a:t>Gordan </a:t>
            </a:r>
            <a:r>
              <a:rPr lang="hr-HR" dirty="0" err="1" smtClean="0"/>
              <a:t>Jagačić</a:t>
            </a:r>
            <a:r>
              <a:rPr lang="hr-HR" dirty="0" smtClean="0"/>
              <a:t>, </a:t>
            </a:r>
            <a:r>
              <a:rPr lang="hr-HR" b="1" dirty="0" err="1" smtClean="0"/>
              <a:t>10</a:t>
            </a:r>
            <a:r>
              <a:rPr lang="hr-HR" b="1" dirty="0" smtClean="0"/>
              <a:t>. mjesto </a:t>
            </a:r>
            <a:r>
              <a:rPr lang="hr-HR" dirty="0" smtClean="0"/>
              <a:t>Ivan </a:t>
            </a:r>
            <a:r>
              <a:rPr lang="hr-HR" dirty="0" err="1" smtClean="0"/>
              <a:t>Štefanec</a:t>
            </a:r>
            <a:r>
              <a:rPr lang="hr-HR" dirty="0" smtClean="0"/>
              <a:t>, </a:t>
            </a:r>
            <a:r>
              <a:rPr lang="hr-HR" b="1" dirty="0" err="1" smtClean="0"/>
              <a:t>14</a:t>
            </a:r>
            <a:r>
              <a:rPr lang="hr-HR" b="1" dirty="0" smtClean="0"/>
              <a:t>. mjesto</a:t>
            </a:r>
            <a:r>
              <a:rPr lang="hr-HR" dirty="0" smtClean="0"/>
              <a:t> Ivana </a:t>
            </a:r>
            <a:r>
              <a:rPr lang="hr-HR" dirty="0" err="1" smtClean="0"/>
              <a:t>Štrlek</a:t>
            </a:r>
            <a:endParaRPr lang="hr-HR" dirty="0" smtClean="0"/>
          </a:p>
          <a:p>
            <a:r>
              <a:rPr lang="hr-HR" b="1" i="1" u="sng" dirty="0" smtClean="0"/>
              <a:t>Kategorija </a:t>
            </a:r>
            <a:r>
              <a:rPr lang="hr-HR" b="1" i="1" u="sng" dirty="0" err="1" smtClean="0"/>
              <a:t>SŠ</a:t>
            </a:r>
            <a:r>
              <a:rPr lang="hr-HR" b="1" i="1" u="sng" dirty="0" smtClean="0"/>
              <a:t> III</a:t>
            </a:r>
            <a:r>
              <a:rPr lang="hr-HR" b="1" i="1" dirty="0" smtClean="0"/>
              <a:t> </a:t>
            </a:r>
            <a:r>
              <a:rPr lang="hr-HR" dirty="0" smtClean="0"/>
              <a:t>– </a:t>
            </a:r>
            <a:r>
              <a:rPr lang="hr-HR" b="1" dirty="0" err="1" smtClean="0"/>
              <a:t>12</a:t>
            </a:r>
            <a:r>
              <a:rPr lang="hr-HR" b="1" dirty="0" smtClean="0"/>
              <a:t>. mjesto </a:t>
            </a:r>
            <a:r>
              <a:rPr lang="hr-HR" dirty="0" smtClean="0"/>
              <a:t>Rikard </a:t>
            </a:r>
            <a:r>
              <a:rPr lang="hr-HR" dirty="0" err="1" smtClean="0"/>
              <a:t>Kuzelj</a:t>
            </a:r>
            <a:endParaRPr lang="hr-HR" dirty="0" smtClean="0"/>
          </a:p>
          <a:p>
            <a:pPr>
              <a:buNone/>
            </a:pPr>
            <a:endParaRPr lang="hr-HR" dirty="0" smtClean="0"/>
          </a:p>
          <a:p>
            <a:r>
              <a:rPr lang="sl-SI" b="1" dirty="0" smtClean="0"/>
              <a:t>Učenica Teodora Gerbus ostvarila je plasman na državno natjecanje koje je održano 21.-23. travnja 2015. u Šibeniku i osvojila 8. mjesto.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KEMIJ</a:t>
            </a:r>
            <a:r>
              <a:rPr lang="hr-HR" sz="3600" b="1" dirty="0" smtClean="0"/>
              <a:t>A</a:t>
            </a:r>
            <a:endParaRPr lang="sl-SI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ŠKOLSKA</a:t>
            </a:r>
            <a:r>
              <a:rPr lang="en-US" b="1" dirty="0"/>
              <a:t> </a:t>
            </a:r>
            <a:r>
              <a:rPr lang="en-US" b="1" dirty="0" err="1" smtClean="0"/>
              <a:t>RAZINA</a:t>
            </a:r>
            <a:r>
              <a:rPr lang="hr-HR" b="1" dirty="0" smtClean="0"/>
              <a:t> </a:t>
            </a:r>
            <a:r>
              <a:rPr lang="en-US" dirty="0" smtClean="0"/>
              <a:t>– </a:t>
            </a:r>
            <a:r>
              <a:rPr lang="hr-HR" dirty="0" smtClean="0"/>
              <a:t>održana je </a:t>
            </a:r>
            <a:r>
              <a:rPr lang="en-US" dirty="0" smtClean="0"/>
              <a:t>12.</a:t>
            </a:r>
            <a:r>
              <a:rPr lang="hr-HR" dirty="0" smtClean="0"/>
              <a:t>  veljače </a:t>
            </a:r>
            <a:r>
              <a:rPr lang="en-US" dirty="0" smtClean="0"/>
              <a:t>201</a:t>
            </a:r>
            <a:r>
              <a:rPr lang="hr-HR" dirty="0" smtClean="0"/>
              <a:t>5</a:t>
            </a:r>
            <a:r>
              <a:rPr lang="en-US" dirty="0" smtClean="0"/>
              <a:t>., </a:t>
            </a:r>
            <a:r>
              <a:rPr lang="hr-HR" dirty="0" smtClean="0"/>
              <a:t>a sudjelovalo je </a:t>
            </a:r>
            <a:r>
              <a:rPr lang="en-US" dirty="0" err="1" smtClean="0"/>
              <a:t>ukupn</a:t>
            </a:r>
            <a:r>
              <a:rPr lang="hr-HR" dirty="0" smtClean="0"/>
              <a:t>o </a:t>
            </a:r>
            <a:r>
              <a:rPr lang="hr-HR" dirty="0" err="1" smtClean="0"/>
              <a:t>36</a:t>
            </a:r>
            <a:r>
              <a:rPr lang="hr-HR" dirty="0" smtClean="0"/>
              <a:t> učenika:</a:t>
            </a:r>
            <a:endParaRPr lang="sl-SI" dirty="0"/>
          </a:p>
          <a:p>
            <a:r>
              <a:rPr lang="en-US" dirty="0"/>
              <a:t>1. </a:t>
            </a:r>
            <a:r>
              <a:rPr lang="en-US" dirty="0" err="1"/>
              <a:t>razredi</a:t>
            </a:r>
            <a:r>
              <a:rPr lang="en-US" dirty="0"/>
              <a:t>- </a:t>
            </a:r>
            <a:r>
              <a:rPr lang="hr-HR" dirty="0" smtClean="0"/>
              <a:t>7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hr-HR" dirty="0"/>
              <a:t>čenika</a:t>
            </a:r>
            <a:endParaRPr lang="sl-SI" dirty="0"/>
          </a:p>
          <a:p>
            <a:r>
              <a:rPr lang="en-US" dirty="0"/>
              <a:t>2. </a:t>
            </a:r>
            <a:r>
              <a:rPr lang="en-US" dirty="0" err="1"/>
              <a:t>razredi</a:t>
            </a:r>
            <a:r>
              <a:rPr lang="en-US" dirty="0"/>
              <a:t>- </a:t>
            </a:r>
            <a:r>
              <a:rPr lang="hr-HR" dirty="0" smtClean="0"/>
              <a:t>9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hr-HR" dirty="0"/>
              <a:t>čenika</a:t>
            </a:r>
            <a:endParaRPr lang="sl-SI" dirty="0"/>
          </a:p>
          <a:p>
            <a:r>
              <a:rPr lang="en-US" dirty="0"/>
              <a:t>3. </a:t>
            </a:r>
            <a:r>
              <a:rPr lang="en-US" dirty="0" err="1"/>
              <a:t>razredi</a:t>
            </a:r>
            <a:r>
              <a:rPr lang="en-US" dirty="0"/>
              <a:t>- </a:t>
            </a:r>
            <a:r>
              <a:rPr lang="en-US" dirty="0" smtClean="0"/>
              <a:t>1</a:t>
            </a:r>
            <a:r>
              <a:rPr lang="hr-HR" dirty="0" smtClean="0"/>
              <a:t>0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hr-HR" dirty="0"/>
              <a:t>čenika</a:t>
            </a:r>
            <a:endParaRPr lang="sl-SI" dirty="0"/>
          </a:p>
          <a:p>
            <a:r>
              <a:rPr lang="en-US" dirty="0"/>
              <a:t>4. </a:t>
            </a:r>
            <a:r>
              <a:rPr lang="en-US" dirty="0" err="1"/>
              <a:t>razredi</a:t>
            </a:r>
            <a:r>
              <a:rPr lang="en-US" dirty="0"/>
              <a:t>- </a:t>
            </a:r>
            <a:r>
              <a:rPr lang="en-US" dirty="0" smtClean="0"/>
              <a:t>1</a:t>
            </a:r>
            <a:r>
              <a:rPr lang="hr-HR" dirty="0" smtClean="0"/>
              <a:t>0</a:t>
            </a: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hr-HR" dirty="0" err="1" smtClean="0"/>
              <a:t>čenika</a:t>
            </a:r>
            <a:endParaRPr lang="sl-SI" dirty="0"/>
          </a:p>
          <a:p>
            <a:r>
              <a:rPr lang="en-US" dirty="0"/>
              <a:t>Na </a:t>
            </a:r>
            <a:r>
              <a:rPr lang="en-US" dirty="0" err="1"/>
              <a:t>županijsko</a:t>
            </a:r>
            <a:r>
              <a:rPr lang="en-US" dirty="0"/>
              <a:t> </a:t>
            </a:r>
            <a:r>
              <a:rPr lang="en-US" dirty="0" err="1"/>
              <a:t>natjecanje</a:t>
            </a:r>
            <a:r>
              <a:rPr lang="en-US" dirty="0"/>
              <a:t> </a:t>
            </a:r>
            <a:r>
              <a:rPr lang="en-US" dirty="0" err="1"/>
              <a:t>pozvano</a:t>
            </a:r>
            <a:r>
              <a:rPr lang="en-US" dirty="0"/>
              <a:t> </a:t>
            </a:r>
            <a:r>
              <a:rPr lang="en-US" dirty="0" err="1"/>
              <a:t>sveukupno</a:t>
            </a:r>
            <a:r>
              <a:rPr lang="en-US" dirty="0"/>
              <a:t> </a:t>
            </a:r>
            <a:r>
              <a:rPr lang="hr-HR" dirty="0" smtClean="0"/>
              <a:t>1</a:t>
            </a:r>
            <a:r>
              <a:rPr lang="en-US" dirty="0" smtClean="0"/>
              <a:t>0 </a:t>
            </a:r>
            <a:r>
              <a:rPr lang="en-US" dirty="0"/>
              <a:t>u</a:t>
            </a:r>
            <a:r>
              <a:rPr lang="hr-HR" dirty="0" err="1" smtClean="0"/>
              <a:t>čenika</a:t>
            </a:r>
            <a:r>
              <a:rPr lang="hr-HR" dirty="0" smtClean="0"/>
              <a:t> (1. razred – 5 učenika; 2. razred – 2 učenika; 3. razred – 3 učenika).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uševljenje">
  <a:themeElements>
    <a:clrScheme name="Oduševljenj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duševljenj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duševljenj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1166</TotalTime>
  <Words>1731</Words>
  <Application>Microsoft Office PowerPoint</Application>
  <PresentationFormat>Prikaz na zaslonu (4:3)</PresentationFormat>
  <Paragraphs>170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27" baseType="lpstr">
      <vt:lpstr>Oduševljenje</vt:lpstr>
      <vt:lpstr>ANALIZA ŠKOLSKIH, ŽUPANIJSKIH I DRŽAVNIHNATJECANJA UČENIKA šk.god. 2014./2015.</vt:lpstr>
      <vt:lpstr>LiDraNo </vt:lpstr>
      <vt:lpstr> HRVATSKI JEZIK </vt:lpstr>
      <vt:lpstr>LATINSKI JEZIK </vt:lpstr>
      <vt:lpstr>FRANCUSKI JEZIK </vt:lpstr>
      <vt:lpstr> ENGLESKI JEZIK </vt:lpstr>
      <vt:lpstr> NJEMAČKI JEZIK </vt:lpstr>
      <vt:lpstr>NJEMAČKI JEZIK</vt:lpstr>
      <vt:lpstr>KEMIJA</vt:lpstr>
      <vt:lpstr>KEMIJA </vt:lpstr>
      <vt:lpstr>BIOLOGIJA</vt:lpstr>
      <vt:lpstr>BIOLOGIJA</vt:lpstr>
      <vt:lpstr>MATEMATIKA </vt:lpstr>
      <vt:lpstr>MATEMATIKA</vt:lpstr>
      <vt:lpstr>FIZIKA </vt:lpstr>
      <vt:lpstr> INFORMATIKA-RAČUNALSTVO (INFOKUP) </vt:lpstr>
      <vt:lpstr>INFORMATIKA – RAČUNALSTVO (INFOKUP)</vt:lpstr>
      <vt:lpstr>GEOGRAFIJA </vt:lpstr>
      <vt:lpstr>GEOGRAFIJA</vt:lpstr>
      <vt:lpstr>POVIJEST </vt:lpstr>
      <vt:lpstr>POVIJEST</vt:lpstr>
      <vt:lpstr> FILOZOFIJA </vt:lpstr>
      <vt:lpstr>PONOS DOMOVINE</vt:lpstr>
      <vt:lpstr>ČITANJEM DO ZVIJEZDA</vt:lpstr>
      <vt:lpstr>UKUPAN BROJ UČENIKA SUDIONIKA NA NATJECANJIMA:</vt:lpstr>
      <vt:lpstr>Slajd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NATJECANJA šk.god. 2013./2014</dc:title>
  <dc:creator>Jurica Ferencina</dc:creator>
  <cp:lastModifiedBy>Korisnik</cp:lastModifiedBy>
  <cp:revision>127</cp:revision>
  <dcterms:created xsi:type="dcterms:W3CDTF">2014-04-26T18:27:45Z</dcterms:created>
  <dcterms:modified xsi:type="dcterms:W3CDTF">2015-05-27T07:30:03Z</dcterms:modified>
</cp:coreProperties>
</file>