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9" r:id="rId4"/>
    <p:sldId id="258" r:id="rId5"/>
    <p:sldId id="260" r:id="rId6"/>
    <p:sldId id="28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83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82" r:id="rId26"/>
    <p:sldId id="279" r:id="rId27"/>
    <p:sldId id="280" r:id="rId2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EC3C"/>
    <a:srgbClr val="7CC800"/>
    <a:srgbClr val="1D3A00"/>
    <a:srgbClr val="6C1A00"/>
    <a:srgbClr val="003296"/>
    <a:srgbClr val="E39A39"/>
    <a:srgbClr val="FFC901"/>
    <a:srgbClr val="FE9202"/>
    <a:srgbClr val="FEA402"/>
    <a:srgbClr val="D68B1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726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492AF-9EFD-41CD-8A16-D895FB4BB63B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65B9D-9BF6-4ACC-A70C-5B7F57520C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0418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2419045"/>
            <a:ext cx="5650085" cy="76352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60" y="3182570"/>
            <a:ext cx="5650085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rgbClr val="FFFF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xmlns="" id="{87F581DD-0858-4A9E-9DA3-538B9FD40F4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044700"/>
            <a:ext cx="8246070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7CC8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655520"/>
            <a:ext cx="8246070" cy="320680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281175"/>
            <a:ext cx="6108200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7CC8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044701"/>
            <a:ext cx="6108200" cy="3663766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044700"/>
            <a:ext cx="8093365" cy="61082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7CC8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80" y="194664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80" y="241904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4664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241904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2419044"/>
            <a:ext cx="5955493" cy="1367151"/>
          </a:xfrm>
        </p:spPr>
        <p:txBody>
          <a:bodyPr>
            <a:noAutofit/>
          </a:bodyPr>
          <a:lstStyle/>
          <a:p>
            <a:pPr algn="ctr"/>
            <a:r>
              <a:rPr lang="sl-SI" sz="2800" b="1" dirty="0" smtClean="0">
                <a:solidFill>
                  <a:schemeClr val="tx1"/>
                </a:solidFill>
                <a:latin typeface="Bell MT" pitchFamily="18" charset="0"/>
                <a:cs typeface="Calibri" pitchFamily="34" charset="0"/>
              </a:rPr>
              <a:t>ANALIZA ŠKOLSKIH, ŽUPANIJSKIH I DRŽAVNIH NATJECANJA UČENIKA</a:t>
            </a:r>
            <a:br>
              <a:rPr lang="sl-SI" sz="2800" b="1" dirty="0" smtClean="0">
                <a:solidFill>
                  <a:schemeClr val="tx1"/>
                </a:solidFill>
                <a:latin typeface="Bell MT" pitchFamily="18" charset="0"/>
                <a:cs typeface="Calibri" pitchFamily="34" charset="0"/>
              </a:rPr>
            </a:br>
            <a:r>
              <a:rPr lang="sl-SI" sz="2800" b="1" dirty="0" smtClean="0">
                <a:solidFill>
                  <a:schemeClr val="tx1"/>
                </a:solidFill>
                <a:latin typeface="Bell MT" pitchFamily="18" charset="0"/>
                <a:cs typeface="Calibri" pitchFamily="34" charset="0"/>
              </a:rPr>
              <a:t>šk.god. 2017./2018.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Bell MT" pitchFamily="18" charset="0"/>
                <a:cs typeface="Calibri" pitchFamily="34" charset="0"/>
              </a:rPr>
              <a:t>KEMIJ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b="1" dirty="0" smtClean="0">
                <a:latin typeface="Bell MT" pitchFamily="18" charset="0"/>
                <a:cs typeface="Calibri" pitchFamily="34" charset="0"/>
              </a:rPr>
              <a:t>ŽUPANIJSKA RAZINA 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– održana je 8. ožujka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. godine</a:t>
            </a:r>
          </a:p>
          <a:p>
            <a:r>
              <a:rPr lang="en-US" sz="2000" dirty="0" err="1" smtClean="0">
                <a:latin typeface="Bell MT" pitchFamily="18" charset="0"/>
                <a:cs typeface="Calibri" pitchFamily="34" charset="0"/>
              </a:rPr>
              <a:t>Ostvareni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Bell MT" pitchFamily="18" charset="0"/>
                <a:cs typeface="Calibri" pitchFamily="34" charset="0"/>
              </a:rPr>
              <a:t>rezultati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:</a:t>
            </a:r>
            <a:endParaRPr lang="hr-HR" sz="20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000" b="1" i="1" u="sng" dirty="0" smtClean="0">
                <a:latin typeface="Bell MT" pitchFamily="18" charset="0"/>
                <a:cs typeface="Calibri" pitchFamily="34" charset="0"/>
              </a:rPr>
              <a:t>1. razredi 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– </a:t>
            </a:r>
            <a:r>
              <a:rPr lang="hr-HR" sz="2000" b="1" dirty="0" err="1" smtClean="0">
                <a:latin typeface="Bell MT" pitchFamily="18" charset="0"/>
                <a:cs typeface="Calibri" pitchFamily="34" charset="0"/>
              </a:rPr>
              <a:t>14</a:t>
            </a:r>
            <a:r>
              <a:rPr lang="hr-HR" sz="2000" b="1" dirty="0" smtClean="0">
                <a:latin typeface="Bell MT" pitchFamily="18" charset="0"/>
                <a:cs typeface="Calibri" pitchFamily="34" charset="0"/>
              </a:rPr>
              <a:t>. mjesto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 Andreja Vlahinja,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1.C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; </a:t>
            </a:r>
            <a:r>
              <a:rPr lang="hr-HR" sz="2000" b="1" dirty="0" err="1" smtClean="0">
                <a:latin typeface="Bell MT" pitchFamily="18" charset="0"/>
                <a:cs typeface="Calibri" pitchFamily="34" charset="0"/>
              </a:rPr>
              <a:t>17</a:t>
            </a:r>
            <a:r>
              <a:rPr lang="hr-HR" sz="2000" b="1" dirty="0" smtClean="0">
                <a:latin typeface="Bell MT" pitchFamily="18" charset="0"/>
                <a:cs typeface="Calibri" pitchFamily="34" charset="0"/>
              </a:rPr>
              <a:t>. mjesto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 Lea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Andrašek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,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1.D</a:t>
            </a:r>
            <a:endParaRPr lang="sl-SI" sz="20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000" b="1" i="1" u="sng" dirty="0" smtClean="0">
                <a:latin typeface="Bell MT" pitchFamily="18" charset="0"/>
                <a:cs typeface="Calibri" pitchFamily="34" charset="0"/>
              </a:rPr>
              <a:t>2</a:t>
            </a:r>
            <a:r>
              <a:rPr lang="en-US" sz="2000" b="1" i="1" u="sng" dirty="0" smtClean="0">
                <a:latin typeface="Bell MT" pitchFamily="18" charset="0"/>
                <a:cs typeface="Calibri" pitchFamily="34" charset="0"/>
              </a:rPr>
              <a:t>.</a:t>
            </a:r>
            <a:r>
              <a:rPr lang="en-US" sz="2000" b="1" i="1" u="sng" dirty="0" err="1" smtClean="0">
                <a:latin typeface="Bell MT" pitchFamily="18" charset="0"/>
                <a:cs typeface="Calibri" pitchFamily="34" charset="0"/>
              </a:rPr>
              <a:t>razred</a:t>
            </a:r>
            <a:r>
              <a:rPr lang="hr-HR" sz="2000" b="1" i="1" u="sng" dirty="0" smtClean="0">
                <a:latin typeface="Bell MT" pitchFamily="18" charset="0"/>
                <a:cs typeface="Calibri" pitchFamily="34" charset="0"/>
              </a:rPr>
              <a:t>i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– </a:t>
            </a:r>
            <a:r>
              <a:rPr lang="hr-HR" sz="2000" b="1" dirty="0" smtClean="0">
                <a:latin typeface="Bell MT" pitchFamily="18" charset="0"/>
                <a:cs typeface="Calibri" pitchFamily="34" charset="0"/>
              </a:rPr>
              <a:t>9. </a:t>
            </a:r>
            <a:r>
              <a:rPr lang="en-US" sz="2000" b="1" dirty="0" err="1" smtClean="0">
                <a:latin typeface="Bell MT" pitchFamily="18" charset="0"/>
                <a:cs typeface="Calibri" pitchFamily="34" charset="0"/>
              </a:rPr>
              <a:t>mjesto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Iva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Brlek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,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2.B</a:t>
            </a:r>
            <a:endParaRPr lang="sl-SI" sz="20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000" b="1" i="1" u="sng" dirty="0" smtClean="0">
                <a:latin typeface="Bell MT" pitchFamily="18" charset="0"/>
                <a:cs typeface="Calibri" pitchFamily="34" charset="0"/>
              </a:rPr>
              <a:t>3</a:t>
            </a:r>
            <a:r>
              <a:rPr lang="en-US" sz="2000" b="1" i="1" u="sng" dirty="0" smtClean="0">
                <a:latin typeface="Bell MT" pitchFamily="18" charset="0"/>
                <a:cs typeface="Calibri" pitchFamily="34" charset="0"/>
              </a:rPr>
              <a:t>.</a:t>
            </a:r>
            <a:r>
              <a:rPr lang="en-US" sz="2000" b="1" i="1" u="sng" dirty="0" err="1" smtClean="0">
                <a:latin typeface="Bell MT" pitchFamily="18" charset="0"/>
                <a:cs typeface="Calibri" pitchFamily="34" charset="0"/>
              </a:rPr>
              <a:t>razredi</a:t>
            </a:r>
            <a:r>
              <a:rPr lang="hr-HR" sz="2000" b="1" i="1" u="sng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- </a:t>
            </a:r>
            <a:r>
              <a:rPr lang="hr-HR" sz="2000" b="1" dirty="0" smtClean="0">
                <a:latin typeface="Bell MT" pitchFamily="18" charset="0"/>
                <a:cs typeface="Calibri" pitchFamily="34" charset="0"/>
              </a:rPr>
              <a:t>5</a:t>
            </a:r>
            <a:r>
              <a:rPr lang="en-US" sz="2000" b="1" dirty="0" smtClean="0">
                <a:latin typeface="Bell MT" pitchFamily="18" charset="0"/>
                <a:cs typeface="Calibri" pitchFamily="34" charset="0"/>
              </a:rPr>
              <a:t>.</a:t>
            </a:r>
            <a:r>
              <a:rPr lang="hr-HR" sz="2000" b="1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en-US" sz="2000" b="1" dirty="0" err="1" smtClean="0">
                <a:latin typeface="Bell MT" pitchFamily="18" charset="0"/>
                <a:cs typeface="Calibri" pitchFamily="34" charset="0"/>
              </a:rPr>
              <a:t>mjesto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Lea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Hamelec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,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3.D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; </a:t>
            </a:r>
            <a:r>
              <a:rPr lang="hr-HR" sz="2000" b="1" dirty="0" smtClean="0">
                <a:latin typeface="Bell MT" pitchFamily="18" charset="0"/>
                <a:cs typeface="Calibri" pitchFamily="34" charset="0"/>
              </a:rPr>
              <a:t>6. mjesto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 Erika Križanić,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3.A</a:t>
            </a:r>
            <a:endParaRPr lang="hr-HR" sz="20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000" b="1" i="1" u="sng" dirty="0" smtClean="0">
                <a:latin typeface="Bell MT" pitchFamily="18" charset="0"/>
                <a:cs typeface="Calibri" pitchFamily="34" charset="0"/>
              </a:rPr>
              <a:t>4. razredi 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– </a:t>
            </a:r>
            <a:r>
              <a:rPr lang="hr-HR" sz="2000" b="1" dirty="0" smtClean="0">
                <a:latin typeface="Bell MT" pitchFamily="18" charset="0"/>
                <a:cs typeface="Calibri" pitchFamily="34" charset="0"/>
              </a:rPr>
              <a:t>7. mjesto 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Domagoj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Hoić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,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4.B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; </a:t>
            </a:r>
            <a:r>
              <a:rPr lang="hr-HR" sz="2000" b="1" dirty="0" err="1" smtClean="0">
                <a:latin typeface="Bell MT" pitchFamily="18" charset="0"/>
                <a:cs typeface="Calibri" pitchFamily="34" charset="0"/>
              </a:rPr>
              <a:t>11</a:t>
            </a:r>
            <a:r>
              <a:rPr lang="hr-HR" sz="2000" b="1" dirty="0" smtClean="0">
                <a:latin typeface="Bell MT" pitchFamily="18" charset="0"/>
                <a:cs typeface="Calibri" pitchFamily="34" charset="0"/>
              </a:rPr>
              <a:t>. mjesto 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Petra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Grahek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,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4.B</a:t>
            </a:r>
            <a:endParaRPr lang="hr-HR" sz="2000" dirty="0" smtClean="0"/>
          </a:p>
          <a:p>
            <a:endParaRPr lang="hr-H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Bell MT" pitchFamily="18" charset="0"/>
                <a:cs typeface="Calibri" pitchFamily="34" charset="0"/>
              </a:rPr>
              <a:t>BIOLOGIJA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r-HR" sz="2900" b="1" i="1" u="sng" dirty="0" smtClean="0">
                <a:latin typeface="Bell MT" pitchFamily="18" charset="0"/>
              </a:rPr>
              <a:t>ŠKOLSKA RAZINA</a:t>
            </a:r>
            <a:r>
              <a:rPr lang="hr-HR" sz="2900" dirty="0" smtClean="0">
                <a:latin typeface="Bell MT" pitchFamily="18" charset="0"/>
              </a:rPr>
              <a:t>: održana je 8. veljače </a:t>
            </a:r>
            <a:r>
              <a:rPr lang="hr-HR" sz="2900" dirty="0" err="1" smtClean="0">
                <a:latin typeface="Bell MT" pitchFamily="18" charset="0"/>
              </a:rPr>
              <a:t>2018</a:t>
            </a:r>
            <a:r>
              <a:rPr lang="hr-HR" sz="2900" dirty="0" smtClean="0">
                <a:latin typeface="Bell MT" pitchFamily="18" charset="0"/>
              </a:rPr>
              <a:t>.</a:t>
            </a:r>
            <a:r>
              <a:rPr lang="sl-SI" sz="2900" dirty="0" smtClean="0">
                <a:latin typeface="Bell MT" pitchFamily="18" charset="0"/>
              </a:rPr>
              <a:t>, a sudjelovalo je </a:t>
            </a:r>
            <a:r>
              <a:rPr lang="hr-HR" sz="2900" dirty="0" smtClean="0">
                <a:latin typeface="Bell MT" pitchFamily="18" charset="0"/>
              </a:rPr>
              <a:t>ukupno </a:t>
            </a:r>
            <a:r>
              <a:rPr lang="hr-HR" sz="2900" dirty="0" err="1" smtClean="0">
                <a:latin typeface="Bell MT" pitchFamily="18" charset="0"/>
              </a:rPr>
              <a:t>14</a:t>
            </a:r>
            <a:r>
              <a:rPr lang="hr-HR" sz="2900" dirty="0" smtClean="0">
                <a:latin typeface="Bell MT" pitchFamily="18" charset="0"/>
              </a:rPr>
              <a:t> učenika, od toga:</a:t>
            </a:r>
          </a:p>
          <a:p>
            <a:r>
              <a:rPr lang="hr-HR" sz="2900" dirty="0" smtClean="0">
                <a:latin typeface="Bell MT" pitchFamily="18" charset="0"/>
              </a:rPr>
              <a:t>1. razredi – 3 učenika</a:t>
            </a:r>
            <a:endParaRPr lang="sl-SI" sz="2900" dirty="0" smtClean="0">
              <a:latin typeface="Bell MT" pitchFamily="18" charset="0"/>
            </a:endParaRPr>
          </a:p>
          <a:p>
            <a:r>
              <a:rPr lang="hr-HR" sz="2900" dirty="0" smtClean="0">
                <a:latin typeface="Bell MT" pitchFamily="18" charset="0"/>
              </a:rPr>
              <a:t>2. razredi – 4 učenika</a:t>
            </a:r>
            <a:endParaRPr lang="sl-SI" sz="2900" dirty="0" smtClean="0">
              <a:latin typeface="Bell MT" pitchFamily="18" charset="0"/>
            </a:endParaRPr>
          </a:p>
          <a:p>
            <a:r>
              <a:rPr lang="hr-HR" sz="2900" dirty="0" smtClean="0">
                <a:latin typeface="Bell MT" pitchFamily="18" charset="0"/>
              </a:rPr>
              <a:t>3. razredi – 1 učenik</a:t>
            </a:r>
            <a:endParaRPr lang="sl-SI" sz="2900" dirty="0" smtClean="0">
              <a:latin typeface="Bell MT" pitchFamily="18" charset="0"/>
            </a:endParaRPr>
          </a:p>
          <a:p>
            <a:r>
              <a:rPr lang="hr-HR" sz="2900" dirty="0" smtClean="0">
                <a:latin typeface="Bell MT" pitchFamily="18" charset="0"/>
              </a:rPr>
              <a:t>4. razredi – 6 učenika</a:t>
            </a:r>
            <a:endParaRPr lang="sl-SI" sz="2900" dirty="0" smtClean="0">
              <a:latin typeface="Bell MT" pitchFamily="18" charset="0"/>
            </a:endParaRPr>
          </a:p>
          <a:p>
            <a:r>
              <a:rPr lang="hr-HR" sz="2900" dirty="0" smtClean="0">
                <a:latin typeface="Bell MT" pitchFamily="18" charset="0"/>
              </a:rPr>
              <a:t>Na županijsku razinu natjecanja iz biologije bilo je pozvano 3 učenika (2. razred – 1 učenik; 3. razred – 1 učenik; 4. razred – 1 učenica)</a:t>
            </a:r>
          </a:p>
          <a:p>
            <a:r>
              <a:rPr lang="hr-HR" sz="2900" b="1" i="1" dirty="0" smtClean="0">
                <a:latin typeface="Bell MT" pitchFamily="18" charset="0"/>
              </a:rPr>
              <a:t>ŽUPANIJSKA RAZINA: </a:t>
            </a:r>
            <a:r>
              <a:rPr lang="hr-HR" sz="2900" dirty="0" smtClean="0">
                <a:latin typeface="Bell MT" pitchFamily="18" charset="0"/>
              </a:rPr>
              <a:t>održana </a:t>
            </a:r>
            <a:r>
              <a:rPr lang="hr-HR" sz="2900" dirty="0" err="1" smtClean="0">
                <a:latin typeface="Bell MT" pitchFamily="18" charset="0"/>
              </a:rPr>
              <a:t>12</a:t>
            </a:r>
            <a:r>
              <a:rPr lang="hr-HR" sz="2900" dirty="0" smtClean="0">
                <a:latin typeface="Bell MT" pitchFamily="18" charset="0"/>
              </a:rPr>
              <a:t>. ožujka </a:t>
            </a:r>
            <a:r>
              <a:rPr lang="hr-HR" sz="2900" dirty="0" err="1" smtClean="0">
                <a:latin typeface="Bell MT" pitchFamily="18" charset="0"/>
              </a:rPr>
              <a:t>2018</a:t>
            </a:r>
            <a:r>
              <a:rPr lang="hr-HR" sz="2900" dirty="0" smtClean="0">
                <a:latin typeface="Bell MT" pitchFamily="18" charset="0"/>
              </a:rPr>
              <a:t>. godine</a:t>
            </a:r>
          </a:p>
          <a:p>
            <a:r>
              <a:rPr lang="hr-HR" sz="2900" b="1" i="1" dirty="0" smtClean="0">
                <a:latin typeface="Bell MT" pitchFamily="18" charset="0"/>
              </a:rPr>
              <a:t>OSTVARENI REZULTATI: </a:t>
            </a:r>
          </a:p>
          <a:p>
            <a:r>
              <a:rPr lang="hr-HR" sz="2900" b="1" u="sng" dirty="0" smtClean="0">
                <a:latin typeface="Bell MT" pitchFamily="18" charset="0"/>
                <a:cs typeface="Calibri" pitchFamily="34" charset="0"/>
              </a:rPr>
              <a:t>2. razredi</a:t>
            </a:r>
            <a:r>
              <a:rPr lang="hr-HR" sz="2900" b="1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–</a:t>
            </a:r>
            <a:r>
              <a:rPr lang="hr-HR" sz="2900" b="1" dirty="0" smtClean="0">
                <a:latin typeface="Bell MT" pitchFamily="18" charset="0"/>
                <a:cs typeface="Calibri" pitchFamily="34" charset="0"/>
              </a:rPr>
              <a:t> 7. mjesto 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Damjan </a:t>
            </a:r>
            <a:r>
              <a:rPr lang="hr-HR" sz="2900" dirty="0" err="1" smtClean="0">
                <a:latin typeface="Bell MT" pitchFamily="18" charset="0"/>
                <a:cs typeface="Calibri" pitchFamily="34" charset="0"/>
              </a:rPr>
              <a:t>Ivanjko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, </a:t>
            </a:r>
            <a:r>
              <a:rPr lang="hr-HR" sz="2900" dirty="0" err="1" smtClean="0">
                <a:latin typeface="Bell MT" pitchFamily="18" charset="0"/>
                <a:cs typeface="Calibri" pitchFamily="34" charset="0"/>
              </a:rPr>
              <a:t>2.E</a:t>
            </a:r>
            <a:endParaRPr lang="hr-HR" sz="29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900" b="1" u="sng" dirty="0" smtClean="0">
                <a:latin typeface="Bell MT" pitchFamily="18" charset="0"/>
                <a:cs typeface="Calibri" pitchFamily="34" charset="0"/>
              </a:rPr>
              <a:t>4. razredi</a:t>
            </a:r>
            <a:r>
              <a:rPr lang="hr-HR" sz="2900" b="1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- </a:t>
            </a:r>
            <a:r>
              <a:rPr lang="hr-HR" sz="2900" b="1" dirty="0" smtClean="0">
                <a:latin typeface="Bell MT" pitchFamily="18" charset="0"/>
                <a:cs typeface="Calibri" pitchFamily="34" charset="0"/>
              </a:rPr>
              <a:t>5. mjesto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 Paula </a:t>
            </a:r>
            <a:r>
              <a:rPr lang="hr-HR" sz="2900" dirty="0" err="1" smtClean="0">
                <a:latin typeface="Bell MT" pitchFamily="18" charset="0"/>
                <a:cs typeface="Calibri" pitchFamily="34" charset="0"/>
              </a:rPr>
              <a:t>Šimunčić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, </a:t>
            </a:r>
            <a:r>
              <a:rPr lang="hr-HR" sz="2900" dirty="0" err="1" smtClean="0">
                <a:latin typeface="Bell MT" pitchFamily="18" charset="0"/>
                <a:cs typeface="Calibri" pitchFamily="34" charset="0"/>
              </a:rPr>
              <a:t>4.S</a:t>
            </a:r>
            <a:endParaRPr lang="sl-SI" sz="2900" dirty="0" smtClean="0">
              <a:latin typeface="Bell MT" pitchFamily="18" charset="0"/>
              <a:cs typeface="Calibri" pitchFamily="34" charset="0"/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Bell MT" pitchFamily="18" charset="0"/>
                <a:cs typeface="Calibri" pitchFamily="34" charset="0"/>
              </a:rPr>
              <a:t>MATEMATIKA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01670" y="857238"/>
            <a:ext cx="6108200" cy="3851229"/>
          </a:xfrm>
        </p:spPr>
        <p:txBody>
          <a:bodyPr>
            <a:normAutofit fontScale="77500" lnSpcReduction="20000"/>
          </a:bodyPr>
          <a:lstStyle/>
          <a:p>
            <a:r>
              <a:rPr lang="hr-HR" b="1" i="1" u="sng" dirty="0" smtClean="0">
                <a:latin typeface="Bell MT" pitchFamily="18" charset="0"/>
              </a:rPr>
              <a:t>ŠKOLSKA RAZINA</a:t>
            </a:r>
            <a:r>
              <a:rPr lang="hr-HR" i="1" u="sng" dirty="0" smtClean="0">
                <a:latin typeface="Bell MT" pitchFamily="18" charset="0"/>
              </a:rPr>
              <a:t>: </a:t>
            </a:r>
            <a:r>
              <a:rPr lang="hr-HR" dirty="0" smtClean="0">
                <a:latin typeface="Bell MT" pitchFamily="18" charset="0"/>
              </a:rPr>
              <a:t>održana je </a:t>
            </a:r>
            <a:r>
              <a:rPr lang="hr-HR" dirty="0" err="1" smtClean="0">
                <a:latin typeface="Bell MT" pitchFamily="18" charset="0"/>
              </a:rPr>
              <a:t>25</a:t>
            </a:r>
            <a:r>
              <a:rPr lang="hr-HR" dirty="0" smtClean="0">
                <a:latin typeface="Bell MT" pitchFamily="18" charset="0"/>
              </a:rPr>
              <a:t>. siječnja </a:t>
            </a:r>
            <a:r>
              <a:rPr lang="hr-HR" dirty="0" err="1" smtClean="0">
                <a:latin typeface="Bell MT" pitchFamily="18" charset="0"/>
              </a:rPr>
              <a:t>2018</a:t>
            </a:r>
            <a:r>
              <a:rPr lang="hr-HR" dirty="0" smtClean="0">
                <a:latin typeface="Bell MT" pitchFamily="18" charset="0"/>
              </a:rPr>
              <a:t>.</a:t>
            </a:r>
            <a:r>
              <a:rPr lang="sl-SI" dirty="0" smtClean="0">
                <a:latin typeface="Bell MT" pitchFamily="18" charset="0"/>
              </a:rPr>
              <a:t>, a sudjelovalo je </a:t>
            </a:r>
            <a:r>
              <a:rPr lang="hr-HR" dirty="0" smtClean="0">
                <a:latin typeface="Bell MT" pitchFamily="18" charset="0"/>
              </a:rPr>
              <a:t>ukupno </a:t>
            </a:r>
            <a:r>
              <a:rPr lang="hr-HR" dirty="0" err="1" smtClean="0">
                <a:latin typeface="Bell MT" pitchFamily="18" charset="0"/>
              </a:rPr>
              <a:t>23</a:t>
            </a:r>
            <a:r>
              <a:rPr lang="hr-HR" dirty="0" smtClean="0">
                <a:latin typeface="Bell MT" pitchFamily="18" charset="0"/>
              </a:rPr>
              <a:t> učenika:</a:t>
            </a:r>
            <a:endParaRPr lang="sl-SI" dirty="0" smtClean="0">
              <a:latin typeface="Bell MT" pitchFamily="18" charset="0"/>
            </a:endParaRPr>
          </a:p>
          <a:p>
            <a:r>
              <a:rPr lang="hr-HR" b="1" i="1" u="sng" dirty="0" err="1" smtClean="0">
                <a:latin typeface="Bell MT" pitchFamily="18" charset="0"/>
              </a:rPr>
              <a:t>1.razredi</a:t>
            </a:r>
            <a:r>
              <a:rPr lang="hr-HR" dirty="0" smtClean="0">
                <a:latin typeface="Bell MT" pitchFamily="18" charset="0"/>
              </a:rPr>
              <a:t>:    A varijanta -  2 učenika</a:t>
            </a:r>
            <a:endParaRPr lang="sl-SI" dirty="0" smtClean="0">
              <a:latin typeface="Bell MT" pitchFamily="18" charset="0"/>
            </a:endParaRPr>
          </a:p>
          <a:p>
            <a:r>
              <a:rPr lang="hr-HR" dirty="0" smtClean="0">
                <a:latin typeface="Bell MT" pitchFamily="18" charset="0"/>
              </a:rPr>
              <a:t>	             B varijanta- 6 učenika</a:t>
            </a:r>
            <a:endParaRPr lang="sl-SI" dirty="0" smtClean="0">
              <a:latin typeface="Bell MT" pitchFamily="18" charset="0"/>
            </a:endParaRPr>
          </a:p>
          <a:p>
            <a:r>
              <a:rPr lang="hr-HR" b="1" i="1" u="sng" dirty="0" err="1" smtClean="0">
                <a:latin typeface="Bell MT" pitchFamily="18" charset="0"/>
              </a:rPr>
              <a:t>2.razredi</a:t>
            </a:r>
            <a:r>
              <a:rPr lang="hr-HR" dirty="0" smtClean="0">
                <a:latin typeface="Bell MT" pitchFamily="18" charset="0"/>
              </a:rPr>
              <a:t>:    A varijanta – 1 učenik</a:t>
            </a:r>
            <a:endParaRPr lang="sl-SI" dirty="0" smtClean="0">
              <a:latin typeface="Bell MT" pitchFamily="18" charset="0"/>
            </a:endParaRPr>
          </a:p>
          <a:p>
            <a:r>
              <a:rPr lang="hr-HR" dirty="0" smtClean="0">
                <a:latin typeface="Bell MT" pitchFamily="18" charset="0"/>
              </a:rPr>
              <a:t>	             B varijanta - 4 učenika</a:t>
            </a:r>
            <a:endParaRPr lang="sl-SI" dirty="0" smtClean="0">
              <a:latin typeface="Bell MT" pitchFamily="18" charset="0"/>
            </a:endParaRPr>
          </a:p>
          <a:p>
            <a:r>
              <a:rPr lang="hr-HR" b="1" u="sng" dirty="0" err="1" smtClean="0">
                <a:latin typeface="Bell MT" pitchFamily="18" charset="0"/>
              </a:rPr>
              <a:t>3.razredi</a:t>
            </a:r>
            <a:r>
              <a:rPr lang="hr-HR" dirty="0" smtClean="0">
                <a:latin typeface="Bell MT" pitchFamily="18" charset="0"/>
              </a:rPr>
              <a:t>:</a:t>
            </a:r>
            <a:r>
              <a:rPr lang="sl-SI" dirty="0" smtClean="0">
                <a:latin typeface="Bell MT" pitchFamily="18" charset="0"/>
              </a:rPr>
              <a:t>    </a:t>
            </a:r>
            <a:r>
              <a:rPr lang="hr-HR" dirty="0" smtClean="0">
                <a:latin typeface="Bell MT" pitchFamily="18" charset="0"/>
              </a:rPr>
              <a:t>A varijanta - 2 učenika</a:t>
            </a:r>
          </a:p>
          <a:p>
            <a:r>
              <a:rPr lang="hr-HR" dirty="0" smtClean="0">
                <a:latin typeface="Bell MT" pitchFamily="18" charset="0"/>
              </a:rPr>
              <a:t>                    B varijanta – 4 učenika</a:t>
            </a:r>
          </a:p>
          <a:p>
            <a:r>
              <a:rPr lang="hr-HR" b="1" u="sng" dirty="0" smtClean="0">
                <a:latin typeface="Bell MT" pitchFamily="18" charset="0"/>
              </a:rPr>
              <a:t>4. razredi</a:t>
            </a:r>
            <a:r>
              <a:rPr lang="hr-HR" dirty="0" smtClean="0">
                <a:latin typeface="Bell MT" pitchFamily="18" charset="0"/>
              </a:rPr>
              <a:t>:  A varijanta – 4 učenika</a:t>
            </a:r>
            <a:endParaRPr lang="sl-SI" dirty="0" smtClean="0">
              <a:latin typeface="Bell MT" pitchFamily="18" charset="0"/>
            </a:endParaRPr>
          </a:p>
          <a:p>
            <a:r>
              <a:rPr lang="hr-HR" dirty="0" smtClean="0">
                <a:latin typeface="Bell MT" pitchFamily="18" charset="0"/>
              </a:rPr>
              <a:t>Na županijsku razinu natjecanja iz matematike bilo je pozvano 3 učenika.</a:t>
            </a:r>
            <a:endParaRPr lang="sl-SI" dirty="0" smtClean="0">
              <a:latin typeface="Bell MT" pitchFamily="18" charset="0"/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Bell MT" pitchFamily="18" charset="0"/>
                <a:cs typeface="Calibri" pitchFamily="34" charset="0"/>
              </a:rPr>
              <a:t>MATEMATIKA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48966" y="1655520"/>
            <a:ext cx="8246070" cy="3273684"/>
          </a:xfrm>
        </p:spPr>
        <p:txBody>
          <a:bodyPr>
            <a:normAutofit fontScale="85000" lnSpcReduction="10000"/>
          </a:bodyPr>
          <a:lstStyle/>
          <a:p>
            <a:r>
              <a:rPr lang="hr-HR" sz="2600" b="1" i="1" u="sng" dirty="0" smtClean="0">
                <a:latin typeface="Bell MT" pitchFamily="18" charset="0"/>
                <a:cs typeface="Calibri" pitchFamily="34" charset="0"/>
              </a:rPr>
              <a:t>ŽUPANIJSKA RAZINA</a:t>
            </a:r>
            <a:r>
              <a:rPr lang="hr-HR" sz="2600" i="1" u="sng" dirty="0" smtClean="0">
                <a:latin typeface="Bell MT" pitchFamily="18" charset="0"/>
                <a:cs typeface="Calibri" pitchFamily="34" charset="0"/>
              </a:rPr>
              <a:t>: 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održana je </a:t>
            </a:r>
            <a:r>
              <a:rPr lang="hr-HR" sz="2600" dirty="0" err="1" smtClean="0">
                <a:latin typeface="Bell MT" pitchFamily="18" charset="0"/>
                <a:cs typeface="Calibri" pitchFamily="34" charset="0"/>
              </a:rPr>
              <a:t>28.veljače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sz="26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.</a:t>
            </a:r>
            <a:endParaRPr lang="sl-SI" sz="26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600" dirty="0" smtClean="0">
                <a:latin typeface="Bell MT" pitchFamily="18" charset="0"/>
                <a:cs typeface="Calibri" pitchFamily="34" charset="0"/>
              </a:rPr>
              <a:t>Ostvareni rezultati:</a:t>
            </a:r>
          </a:p>
          <a:p>
            <a:r>
              <a:rPr lang="hr-HR" sz="2600" b="1" i="1" u="sng" dirty="0" smtClean="0">
                <a:latin typeface="Bell MT" pitchFamily="18" charset="0"/>
                <a:cs typeface="Calibri" pitchFamily="34" charset="0"/>
              </a:rPr>
              <a:t>1. razredi: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 B varijanta – </a:t>
            </a:r>
            <a:r>
              <a:rPr lang="hr-HR" sz="2600" b="1" dirty="0" smtClean="0">
                <a:latin typeface="Bell MT" pitchFamily="18" charset="0"/>
                <a:cs typeface="Calibri" pitchFamily="34" charset="0"/>
              </a:rPr>
              <a:t>3. mjesto 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Nikola Dugandžić, </a:t>
            </a:r>
            <a:r>
              <a:rPr lang="hr-HR" sz="2600" dirty="0" err="1" smtClean="0">
                <a:latin typeface="Bell MT" pitchFamily="18" charset="0"/>
                <a:cs typeface="Calibri" pitchFamily="34" charset="0"/>
              </a:rPr>
              <a:t>1.A</a:t>
            </a:r>
            <a:endParaRPr lang="hr-HR" sz="26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600" b="1" i="1" u="sng" dirty="0" smtClean="0">
                <a:latin typeface="Bell MT" pitchFamily="18" charset="0"/>
                <a:cs typeface="Calibri" pitchFamily="34" charset="0"/>
              </a:rPr>
              <a:t>2. razredi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:  B varijanta – </a:t>
            </a:r>
            <a:r>
              <a:rPr lang="hr-HR" sz="2600" b="1" dirty="0" smtClean="0">
                <a:latin typeface="Bell MT" pitchFamily="18" charset="0"/>
                <a:cs typeface="Calibri" pitchFamily="34" charset="0"/>
              </a:rPr>
              <a:t>1. mjesto 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Mateja </a:t>
            </a:r>
            <a:r>
              <a:rPr lang="hr-HR" sz="2600" dirty="0" err="1" smtClean="0">
                <a:latin typeface="Bell MT" pitchFamily="18" charset="0"/>
                <a:cs typeface="Calibri" pitchFamily="34" charset="0"/>
              </a:rPr>
              <a:t>Vuradin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, </a:t>
            </a:r>
            <a:r>
              <a:rPr lang="hr-HR" sz="2600" dirty="0" err="1" smtClean="0">
                <a:latin typeface="Bell MT" pitchFamily="18" charset="0"/>
                <a:cs typeface="Calibri" pitchFamily="34" charset="0"/>
              </a:rPr>
              <a:t>2.A</a:t>
            </a:r>
            <a:endParaRPr lang="hr-HR" sz="26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600" b="1" i="1" u="sng" dirty="0" smtClean="0">
                <a:latin typeface="Bell MT" pitchFamily="18" charset="0"/>
                <a:cs typeface="Calibri" pitchFamily="34" charset="0"/>
              </a:rPr>
              <a:t>3. razredi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: A varijanta – </a:t>
            </a:r>
            <a:r>
              <a:rPr lang="hr-HR" sz="2600" b="1" dirty="0" smtClean="0">
                <a:latin typeface="Bell MT" pitchFamily="18" charset="0"/>
                <a:cs typeface="Calibri" pitchFamily="34" charset="0"/>
              </a:rPr>
              <a:t>4. mjesto 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Ana Rogina, </a:t>
            </a:r>
            <a:r>
              <a:rPr lang="hr-HR" sz="2600" dirty="0" err="1" smtClean="0">
                <a:latin typeface="Bell MT" pitchFamily="18" charset="0"/>
                <a:cs typeface="Calibri" pitchFamily="34" charset="0"/>
              </a:rPr>
              <a:t>3.E</a:t>
            </a:r>
            <a:endParaRPr lang="hr-HR" sz="2600" dirty="0" smtClean="0">
              <a:latin typeface="Bell MT" pitchFamily="18" charset="0"/>
              <a:cs typeface="Calibri" pitchFamily="34" charset="0"/>
            </a:endParaRPr>
          </a:p>
          <a:p>
            <a:endParaRPr lang="hr-HR" sz="26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600" b="1" dirty="0" smtClean="0">
                <a:latin typeface="Bell MT" pitchFamily="18" charset="0"/>
                <a:cs typeface="Calibri" pitchFamily="34" charset="0"/>
              </a:rPr>
              <a:t>Učenici Nikola Dugandžić i Mateja </a:t>
            </a:r>
            <a:r>
              <a:rPr lang="hr-HR" sz="2600" b="1" dirty="0" err="1" smtClean="0">
                <a:latin typeface="Bell MT" pitchFamily="18" charset="0"/>
                <a:cs typeface="Calibri" pitchFamily="34" charset="0"/>
              </a:rPr>
              <a:t>Vuradin</a:t>
            </a:r>
            <a:r>
              <a:rPr lang="hr-HR" sz="2600" b="1" dirty="0" smtClean="0">
                <a:latin typeface="Bell MT" pitchFamily="18" charset="0"/>
                <a:cs typeface="Calibri" pitchFamily="34" charset="0"/>
              </a:rPr>
              <a:t> ostvarili su plasman na državno natjecanje koje se održalo u Poreču od </a:t>
            </a:r>
            <a:r>
              <a:rPr lang="hr-HR" sz="2600" b="1" dirty="0" err="1" smtClean="0">
                <a:latin typeface="Bell MT" pitchFamily="18" charset="0"/>
                <a:cs typeface="Calibri" pitchFamily="34" charset="0"/>
              </a:rPr>
              <a:t>12</a:t>
            </a:r>
            <a:r>
              <a:rPr lang="hr-HR" sz="2600" b="1" dirty="0" smtClean="0">
                <a:latin typeface="Bell MT" pitchFamily="18" charset="0"/>
                <a:cs typeface="Calibri" pitchFamily="34" charset="0"/>
              </a:rPr>
              <a:t>. do </a:t>
            </a:r>
            <a:r>
              <a:rPr lang="hr-HR" sz="2600" b="1" dirty="0" err="1" smtClean="0">
                <a:latin typeface="Bell MT" pitchFamily="18" charset="0"/>
                <a:cs typeface="Calibri" pitchFamily="34" charset="0"/>
              </a:rPr>
              <a:t>14</a:t>
            </a:r>
            <a:r>
              <a:rPr lang="hr-HR" sz="2600" b="1" dirty="0" smtClean="0">
                <a:latin typeface="Bell MT" pitchFamily="18" charset="0"/>
                <a:cs typeface="Calibri" pitchFamily="34" charset="0"/>
              </a:rPr>
              <a:t>. travnja </a:t>
            </a:r>
            <a:r>
              <a:rPr lang="hr-HR" sz="2600" b="1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600" b="1" dirty="0" smtClean="0">
                <a:latin typeface="Bell MT" pitchFamily="18" charset="0"/>
                <a:cs typeface="Calibri" pitchFamily="34" charset="0"/>
              </a:rPr>
              <a:t>. godine i osvojili 7. i 6. mjesto u B varijanti. </a:t>
            </a:r>
            <a:endParaRPr lang="sl-SI" sz="2600" b="1" dirty="0" smtClean="0">
              <a:latin typeface="Bell MT" pitchFamily="18" charset="0"/>
              <a:cs typeface="Calibri" pitchFamily="34" charset="0"/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Bell MT" pitchFamily="18" charset="0"/>
                <a:cs typeface="Calibri" pitchFamily="34" charset="0"/>
              </a:rPr>
              <a:t>FIZIKA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b="1" i="1" u="sng" dirty="0" smtClean="0">
                <a:latin typeface="Bell MT" pitchFamily="18" charset="0"/>
                <a:cs typeface="Calibri" pitchFamily="34" charset="0"/>
              </a:rPr>
              <a:t>ŠKOLSKA/GRADSKA RAZINA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: održana je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29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. siječnja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., a sudjelovalo je ukupno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14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učenika: </a:t>
            </a:r>
            <a:endParaRPr lang="sl-SI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dirty="0" smtClean="0">
                <a:latin typeface="Bell MT" pitchFamily="18" charset="0"/>
                <a:cs typeface="Calibri" pitchFamily="34" charset="0"/>
              </a:rPr>
              <a:t>1. razredi - 4 učenika</a:t>
            </a:r>
            <a:endParaRPr lang="sl-SI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dirty="0" smtClean="0">
                <a:latin typeface="Bell MT" pitchFamily="18" charset="0"/>
                <a:cs typeface="Calibri" pitchFamily="34" charset="0"/>
              </a:rPr>
              <a:t>2. razredi - 4 učenika</a:t>
            </a:r>
            <a:endParaRPr lang="sl-SI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dirty="0" smtClean="0">
                <a:latin typeface="Bell MT" pitchFamily="18" charset="0"/>
                <a:cs typeface="Calibri" pitchFamily="34" charset="0"/>
              </a:rPr>
              <a:t>3. razredi - 3 učenika</a:t>
            </a:r>
          </a:p>
          <a:p>
            <a:r>
              <a:rPr lang="hr-HR" dirty="0" smtClean="0">
                <a:latin typeface="Bell MT" pitchFamily="18" charset="0"/>
                <a:cs typeface="Calibri" pitchFamily="34" charset="0"/>
              </a:rPr>
              <a:t>4. razredi – 3 učenika</a:t>
            </a:r>
            <a:endParaRPr lang="sl-SI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dirty="0" smtClean="0">
                <a:latin typeface="Bell MT" pitchFamily="18" charset="0"/>
                <a:cs typeface="Calibri" pitchFamily="34" charset="0"/>
              </a:rPr>
              <a:t>Na županijsku razinu natjecanja i smotre iz fizike koja je održana 6. ožujka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. pozvano je 4 učenika</a:t>
            </a:r>
            <a:endParaRPr lang="sl-SI" dirty="0" smtClean="0">
              <a:latin typeface="Bell MT" pitchFamily="18" charset="0"/>
              <a:cs typeface="Calibri" pitchFamily="34" charset="0"/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FIZIKA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b="1" i="1" u="sng" dirty="0" smtClean="0">
                <a:latin typeface="Bell MT" pitchFamily="18" charset="0"/>
                <a:cs typeface="Calibri" pitchFamily="34" charset="0"/>
              </a:rPr>
              <a:t>Ostvareni rezultati:</a:t>
            </a:r>
          </a:p>
          <a:p>
            <a:r>
              <a:rPr lang="hr-HR" sz="2400" b="1" i="1" dirty="0" smtClean="0">
                <a:latin typeface="Bell MT" pitchFamily="18" charset="0"/>
                <a:cs typeface="Calibri" pitchFamily="34" charset="0"/>
              </a:rPr>
              <a:t>1. razredi</a:t>
            </a:r>
            <a:r>
              <a:rPr lang="hr-HR" sz="2400" dirty="0" smtClean="0">
                <a:latin typeface="Bell MT" pitchFamily="18" charset="0"/>
                <a:cs typeface="Calibri" pitchFamily="34" charset="0"/>
              </a:rPr>
              <a:t>: </a:t>
            </a:r>
            <a:r>
              <a:rPr lang="hr-HR" sz="2400" b="1" dirty="0" err="1" smtClean="0">
                <a:latin typeface="Bell MT" pitchFamily="18" charset="0"/>
                <a:cs typeface="Calibri" pitchFamily="34" charset="0"/>
              </a:rPr>
              <a:t>13</a:t>
            </a:r>
            <a:r>
              <a:rPr lang="hr-HR" sz="2400" b="1" dirty="0" smtClean="0">
                <a:latin typeface="Bell MT" pitchFamily="18" charset="0"/>
                <a:cs typeface="Calibri" pitchFamily="34" charset="0"/>
              </a:rPr>
              <a:t>. mjesto</a:t>
            </a:r>
            <a:r>
              <a:rPr lang="hr-HR" sz="2400" dirty="0" smtClean="0">
                <a:latin typeface="Bell MT" pitchFamily="18" charset="0"/>
                <a:cs typeface="Calibri" pitchFamily="34" charset="0"/>
              </a:rPr>
              <a:t> – Edo </a:t>
            </a:r>
            <a:r>
              <a:rPr lang="hr-HR" sz="2400" dirty="0" err="1" smtClean="0">
                <a:latin typeface="Bell MT" pitchFamily="18" charset="0"/>
                <a:cs typeface="Calibri" pitchFamily="34" charset="0"/>
              </a:rPr>
              <a:t>Vasović</a:t>
            </a:r>
            <a:r>
              <a:rPr lang="hr-HR" sz="2400" dirty="0" smtClean="0">
                <a:latin typeface="Bell MT" pitchFamily="18" charset="0"/>
                <a:cs typeface="Calibri" pitchFamily="34" charset="0"/>
              </a:rPr>
              <a:t>, </a:t>
            </a:r>
            <a:r>
              <a:rPr lang="hr-HR" sz="2400" dirty="0" err="1" smtClean="0">
                <a:latin typeface="Bell MT" pitchFamily="18" charset="0"/>
                <a:cs typeface="Calibri" pitchFamily="34" charset="0"/>
              </a:rPr>
              <a:t>1.E</a:t>
            </a:r>
            <a:r>
              <a:rPr lang="hr-HR" sz="2400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sz="2400" b="1" dirty="0" err="1" smtClean="0">
                <a:latin typeface="Bell MT" pitchFamily="18" charset="0"/>
                <a:cs typeface="Calibri" pitchFamily="34" charset="0"/>
              </a:rPr>
              <a:t>22</a:t>
            </a:r>
            <a:r>
              <a:rPr lang="hr-HR" sz="2400" b="1" dirty="0" smtClean="0">
                <a:latin typeface="Bell MT" pitchFamily="18" charset="0"/>
                <a:cs typeface="Calibri" pitchFamily="34" charset="0"/>
              </a:rPr>
              <a:t>. mjesto </a:t>
            </a:r>
            <a:r>
              <a:rPr lang="hr-HR" sz="2400" dirty="0" smtClean="0">
                <a:latin typeface="Bell MT" pitchFamily="18" charset="0"/>
                <a:cs typeface="Calibri" pitchFamily="34" charset="0"/>
              </a:rPr>
              <a:t>– Andrija Potrebica, </a:t>
            </a:r>
            <a:r>
              <a:rPr lang="hr-HR" sz="2400" dirty="0" err="1" smtClean="0">
                <a:latin typeface="Bell MT" pitchFamily="18" charset="0"/>
                <a:cs typeface="Calibri" pitchFamily="34" charset="0"/>
              </a:rPr>
              <a:t>1.E</a:t>
            </a:r>
            <a:endParaRPr lang="hr-HR" sz="24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400" b="1" i="1" dirty="0" smtClean="0">
                <a:latin typeface="Bell MT" pitchFamily="18" charset="0"/>
                <a:cs typeface="Calibri" pitchFamily="34" charset="0"/>
              </a:rPr>
              <a:t>2. razredi</a:t>
            </a:r>
            <a:r>
              <a:rPr lang="hr-HR" sz="2400" dirty="0" smtClean="0">
                <a:latin typeface="Bell MT" pitchFamily="18" charset="0"/>
                <a:cs typeface="Calibri" pitchFamily="34" charset="0"/>
              </a:rPr>
              <a:t>: </a:t>
            </a:r>
            <a:r>
              <a:rPr lang="hr-HR" sz="2400" b="1" dirty="0" err="1" smtClean="0">
                <a:latin typeface="Bell MT" pitchFamily="18" charset="0"/>
                <a:cs typeface="Calibri" pitchFamily="34" charset="0"/>
              </a:rPr>
              <a:t>12</a:t>
            </a:r>
            <a:r>
              <a:rPr lang="hr-HR" sz="2400" b="1" dirty="0" smtClean="0">
                <a:latin typeface="Bell MT" pitchFamily="18" charset="0"/>
                <a:cs typeface="Calibri" pitchFamily="34" charset="0"/>
              </a:rPr>
              <a:t>. mjesto</a:t>
            </a:r>
            <a:r>
              <a:rPr lang="hr-HR" sz="2400" dirty="0" smtClean="0">
                <a:latin typeface="Bell MT" pitchFamily="18" charset="0"/>
                <a:cs typeface="Calibri" pitchFamily="34" charset="0"/>
              </a:rPr>
              <a:t> – Benjamin Kozulić, </a:t>
            </a:r>
            <a:r>
              <a:rPr lang="hr-HR" sz="2400" dirty="0" err="1" smtClean="0">
                <a:latin typeface="Bell MT" pitchFamily="18" charset="0"/>
                <a:cs typeface="Calibri" pitchFamily="34" charset="0"/>
              </a:rPr>
              <a:t>2.C</a:t>
            </a:r>
            <a:endParaRPr lang="hr-HR" sz="24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400" b="1" i="1" dirty="0" smtClean="0">
                <a:latin typeface="Bell MT" pitchFamily="18" charset="0"/>
                <a:cs typeface="Calibri" pitchFamily="34" charset="0"/>
              </a:rPr>
              <a:t>4. razredi: </a:t>
            </a:r>
            <a:r>
              <a:rPr lang="hr-HR" sz="2400" b="1" dirty="0" err="1" smtClean="0">
                <a:latin typeface="Bell MT" pitchFamily="18" charset="0"/>
                <a:cs typeface="Calibri" pitchFamily="34" charset="0"/>
              </a:rPr>
              <a:t>10</a:t>
            </a:r>
            <a:r>
              <a:rPr lang="hr-HR" sz="2400" b="1" dirty="0" smtClean="0">
                <a:latin typeface="Bell MT" pitchFamily="18" charset="0"/>
                <a:cs typeface="Calibri" pitchFamily="34" charset="0"/>
              </a:rPr>
              <a:t>. mjesto </a:t>
            </a:r>
            <a:r>
              <a:rPr lang="hr-HR" sz="2400" dirty="0" smtClean="0">
                <a:latin typeface="Bell MT" pitchFamily="18" charset="0"/>
                <a:cs typeface="Calibri" pitchFamily="34" charset="0"/>
              </a:rPr>
              <a:t>– Jurica Vučković, </a:t>
            </a:r>
            <a:r>
              <a:rPr lang="hr-HR" sz="2400" dirty="0" err="1" smtClean="0">
                <a:latin typeface="Bell MT" pitchFamily="18" charset="0"/>
                <a:cs typeface="Calibri" pitchFamily="34" charset="0"/>
              </a:rPr>
              <a:t>4.E</a:t>
            </a:r>
            <a:endParaRPr lang="hr-HR" sz="2400" i="1" u="sng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48965" y="1285866"/>
            <a:ext cx="8246070" cy="369654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latin typeface="Bell MT" pitchFamily="18" charset="0"/>
                <a:cs typeface="Calibri" pitchFamily="34" charset="0"/>
              </a:rPr>
              <a:t>INFORMATIKA-RAČUNALSTVO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INFOKUP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</a:t>
            </a:r>
            <a:endParaRPr lang="hr-HR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>
          <a:xfrm>
            <a:off x="448966" y="2000246"/>
            <a:ext cx="8246070" cy="2862079"/>
          </a:xfrm>
        </p:spPr>
        <p:txBody>
          <a:bodyPr>
            <a:normAutofit fontScale="92500" lnSpcReduction="20000"/>
          </a:bodyPr>
          <a:lstStyle/>
          <a:p>
            <a:r>
              <a:rPr lang="hr-HR" sz="2200" b="1" i="1" u="sng" dirty="0" smtClean="0">
                <a:latin typeface="Bell MT" pitchFamily="18" charset="0"/>
                <a:cs typeface="Calibri" pitchFamily="34" charset="0"/>
              </a:rPr>
              <a:t>ŠKOLSKA RAZINA</a:t>
            </a:r>
            <a:r>
              <a:rPr lang="hr-HR" sz="2200" b="1" dirty="0" smtClean="0">
                <a:latin typeface="Bell MT" pitchFamily="18" charset="0"/>
                <a:cs typeface="Calibri" pitchFamily="34" charset="0"/>
              </a:rPr>
              <a:t>: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 održana je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18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. siječnja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., a sudjelovalo je ukupno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14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 učenika; 1. razredi – 7 učenika (prirodoslovno – matematička gimnazija), 3. razredi – 1 učenik (prirodoslovno – matematička gimnazija) 4. razredi – 3 učenika opća gimnazija i 3 učenika prirodoslovno – matematička gimnazija</a:t>
            </a:r>
            <a:endParaRPr lang="sl-SI" sz="2200" dirty="0" smtClean="0">
              <a:latin typeface="Bell MT" pitchFamily="18" charset="0"/>
              <a:cs typeface="Calibri" pitchFamily="34" charset="0"/>
            </a:endParaRPr>
          </a:p>
          <a:p>
            <a:pPr>
              <a:buFontTx/>
              <a:buNone/>
            </a:pPr>
            <a:r>
              <a:rPr lang="hr-HR" sz="2200" dirty="0" smtClean="0">
                <a:latin typeface="Bell MT" pitchFamily="18" charset="0"/>
                <a:cs typeface="Calibri" pitchFamily="34" charset="0"/>
              </a:rPr>
              <a:t>     Na županijsko natjecanje koje je održano 9. veljače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. godine pozvano je 3 učenika </a:t>
            </a:r>
          </a:p>
          <a:p>
            <a:r>
              <a:rPr lang="hr-HR" sz="2200" b="1" i="1" u="sng" dirty="0" smtClean="0">
                <a:latin typeface="Bell MT" pitchFamily="18" charset="0"/>
                <a:cs typeface="Calibri" pitchFamily="34" charset="0"/>
              </a:rPr>
              <a:t>Ostvareni rezultati:</a:t>
            </a:r>
          </a:p>
          <a:p>
            <a:r>
              <a:rPr lang="hr-HR" sz="2200" b="1" dirty="0" smtClean="0">
                <a:latin typeface="Bell MT" pitchFamily="18" charset="0"/>
                <a:cs typeface="Calibri" pitchFamily="34" charset="0"/>
              </a:rPr>
              <a:t>7. mjesto 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Vilim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Pagon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3.E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sz="2200" b="1" dirty="0" err="1" smtClean="0">
                <a:latin typeface="Bell MT" pitchFamily="18" charset="0"/>
                <a:cs typeface="Calibri" pitchFamily="34" charset="0"/>
              </a:rPr>
              <a:t>13</a:t>
            </a:r>
            <a:r>
              <a:rPr lang="hr-HR" sz="2200" b="1" dirty="0" smtClean="0">
                <a:latin typeface="Bell MT" pitchFamily="18" charset="0"/>
                <a:cs typeface="Calibri" pitchFamily="34" charset="0"/>
              </a:rPr>
              <a:t>. mjesto 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Nikola Lacković (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4.E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); učenik Alan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Boršćak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 nije pristupio natjecanju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Bell MT" pitchFamily="18" charset="0"/>
                <a:cs typeface="Calibri" pitchFamily="34" charset="0"/>
              </a:rPr>
              <a:t>GEOGRAFIJA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b="1" i="1" u="sng" dirty="0" smtClean="0">
                <a:latin typeface="Bell MT" pitchFamily="18" charset="0"/>
              </a:rPr>
              <a:t>ŠKOLSKA RAZINA</a:t>
            </a:r>
            <a:r>
              <a:rPr lang="hr-HR" dirty="0" smtClean="0">
                <a:latin typeface="Bell MT" pitchFamily="18" charset="0"/>
              </a:rPr>
              <a:t>:  održana je 1. veljače </a:t>
            </a:r>
            <a:r>
              <a:rPr lang="hr-HR" dirty="0" err="1" smtClean="0">
                <a:latin typeface="Bell MT" pitchFamily="18" charset="0"/>
              </a:rPr>
              <a:t>2018</a:t>
            </a:r>
            <a:r>
              <a:rPr lang="hr-HR" dirty="0" smtClean="0">
                <a:latin typeface="Bell MT" pitchFamily="18" charset="0"/>
              </a:rPr>
              <a:t>., a sudjelovalo je ukupno </a:t>
            </a:r>
            <a:r>
              <a:rPr lang="hr-HR" dirty="0" err="1" smtClean="0">
                <a:latin typeface="Bell MT" pitchFamily="18" charset="0"/>
              </a:rPr>
              <a:t>21</a:t>
            </a:r>
            <a:r>
              <a:rPr lang="hr-HR" dirty="0" smtClean="0">
                <a:latin typeface="Bell MT" pitchFamily="18" charset="0"/>
              </a:rPr>
              <a:t> učenik:</a:t>
            </a:r>
            <a:endParaRPr lang="sl-SI" dirty="0" smtClean="0">
              <a:latin typeface="Bell MT" pitchFamily="18" charset="0"/>
            </a:endParaRPr>
          </a:p>
          <a:p>
            <a:r>
              <a:rPr lang="hr-HR" dirty="0" smtClean="0">
                <a:latin typeface="Bell MT" pitchFamily="18" charset="0"/>
              </a:rPr>
              <a:t>	1. razredi - 6 učenika</a:t>
            </a:r>
            <a:endParaRPr lang="sl-SI" dirty="0" smtClean="0">
              <a:latin typeface="Bell MT" pitchFamily="18" charset="0"/>
            </a:endParaRPr>
          </a:p>
          <a:p>
            <a:r>
              <a:rPr lang="hr-HR" dirty="0" smtClean="0">
                <a:latin typeface="Bell MT" pitchFamily="18" charset="0"/>
              </a:rPr>
              <a:t>	2. razredi - 3 učenika</a:t>
            </a:r>
            <a:endParaRPr lang="sl-SI" dirty="0" smtClean="0">
              <a:latin typeface="Bell MT" pitchFamily="18" charset="0"/>
            </a:endParaRPr>
          </a:p>
          <a:p>
            <a:r>
              <a:rPr lang="hr-HR" dirty="0" smtClean="0">
                <a:latin typeface="Bell MT" pitchFamily="18" charset="0"/>
              </a:rPr>
              <a:t>	3. razredi -  4 učenika</a:t>
            </a:r>
            <a:endParaRPr lang="sl-SI" dirty="0" smtClean="0">
              <a:latin typeface="Bell MT" pitchFamily="18" charset="0"/>
            </a:endParaRPr>
          </a:p>
          <a:p>
            <a:r>
              <a:rPr lang="hr-HR" dirty="0" smtClean="0">
                <a:latin typeface="Bell MT" pitchFamily="18" charset="0"/>
              </a:rPr>
              <a:t>	4. razredi – 8 učenika</a:t>
            </a:r>
            <a:endParaRPr lang="sl-SI" dirty="0" smtClean="0">
              <a:latin typeface="Bell MT" pitchFamily="18" charset="0"/>
            </a:endParaRPr>
          </a:p>
          <a:p>
            <a:r>
              <a:rPr lang="hr-HR" dirty="0" smtClean="0">
                <a:latin typeface="Bell MT" pitchFamily="18" charset="0"/>
              </a:rPr>
              <a:t>Na županijsko natjecanje bilo je pozvano </a:t>
            </a:r>
            <a:r>
              <a:rPr lang="hr-HR" dirty="0" err="1" smtClean="0">
                <a:latin typeface="Bell MT" pitchFamily="18" charset="0"/>
              </a:rPr>
              <a:t>15</a:t>
            </a:r>
            <a:r>
              <a:rPr lang="hr-HR" dirty="0" smtClean="0">
                <a:latin typeface="Bell MT" pitchFamily="18" charset="0"/>
              </a:rPr>
              <a:t> učenika (1. razred – 4 učenika; 2. razred – 2 učenika; 3. razred – 4 učenika; 4. razred – 5 učenika).</a:t>
            </a:r>
            <a:endParaRPr lang="sl-SI" dirty="0" smtClean="0">
              <a:latin typeface="Bell MT" pitchFamily="18" charset="0"/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Bell MT" pitchFamily="18" charset="0"/>
                <a:cs typeface="Calibri" pitchFamily="34" charset="0"/>
              </a:rPr>
              <a:t>GEOGRAFIJA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r-HR" b="1" i="1" u="sng" dirty="0" smtClean="0">
                <a:latin typeface="Bell MT" pitchFamily="18" charset="0"/>
                <a:cs typeface="Calibri" pitchFamily="34" charset="0"/>
              </a:rPr>
              <a:t>ŽUPANIJSKA RAZINA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: održana je 1. ožujka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. (domaćin Druga gimnazija Varaždin)</a:t>
            </a:r>
            <a:endParaRPr lang="sl-SI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i="1" dirty="0" smtClean="0">
                <a:latin typeface="Bell MT" pitchFamily="18" charset="0"/>
                <a:cs typeface="Calibri" pitchFamily="34" charset="0"/>
              </a:rPr>
              <a:t>Ostvareni rezultati:</a:t>
            </a:r>
            <a:endParaRPr lang="sl-SI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b="1" i="1" u="sng" dirty="0" smtClean="0">
                <a:latin typeface="Bell MT" pitchFamily="18" charset="0"/>
                <a:cs typeface="Calibri" pitchFamily="34" charset="0"/>
              </a:rPr>
              <a:t>1. razredi</a:t>
            </a:r>
            <a:r>
              <a:rPr lang="hr-HR" b="1" i="1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- 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9. mjesto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Kaia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-Rea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Šinjori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1.B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b="1" dirty="0" err="1" smtClean="0">
                <a:latin typeface="Bell MT" pitchFamily="18" charset="0"/>
                <a:cs typeface="Calibri" pitchFamily="34" charset="0"/>
              </a:rPr>
              <a:t>15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. mjesto 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Edo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Vasović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1.E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 i Luka Jarnjak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1.A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b="1" dirty="0" err="1" smtClean="0">
                <a:latin typeface="Bell MT" pitchFamily="18" charset="0"/>
                <a:cs typeface="Calibri" pitchFamily="34" charset="0"/>
              </a:rPr>
              <a:t>17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. mjesto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Lea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Andrašek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1.D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</a:t>
            </a:r>
            <a:endParaRPr lang="sl-SI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b="1" i="1" u="sng" dirty="0" err="1" smtClean="0">
                <a:latin typeface="Bell MT" pitchFamily="18" charset="0"/>
                <a:cs typeface="Calibri" pitchFamily="34" charset="0"/>
              </a:rPr>
              <a:t>2.razredi</a:t>
            </a:r>
            <a:r>
              <a:rPr lang="hr-HR" b="1" i="1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- 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8. mjesto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Valentina Buhin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2.C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b="1" dirty="0" err="1" smtClean="0">
                <a:latin typeface="Bell MT" pitchFamily="18" charset="0"/>
                <a:cs typeface="Calibri" pitchFamily="34" charset="0"/>
              </a:rPr>
              <a:t>11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. mjesto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Marta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Vincek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2.A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</a:t>
            </a:r>
            <a:endParaRPr lang="sl-SI" b="1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b="1" i="1" u="sng" dirty="0" err="1" smtClean="0">
                <a:latin typeface="Bell MT" pitchFamily="18" charset="0"/>
                <a:cs typeface="Calibri" pitchFamily="34" charset="0"/>
              </a:rPr>
              <a:t>3.razredi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- 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1. mjesto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Mihaela Slunjski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3.D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7. mjesto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Roberto Bregović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3.S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b="1" dirty="0" err="1" smtClean="0">
                <a:latin typeface="Bell MT" pitchFamily="18" charset="0"/>
                <a:cs typeface="Calibri" pitchFamily="34" charset="0"/>
              </a:rPr>
              <a:t>13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. mjesto 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Lorena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Žeger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3.C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b="1" dirty="0" err="1" smtClean="0">
                <a:latin typeface="Bell MT" pitchFamily="18" charset="0"/>
                <a:cs typeface="Calibri" pitchFamily="34" charset="0"/>
              </a:rPr>
              <a:t>16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. mjesto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Luka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Kumrić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3.S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</a:t>
            </a:r>
            <a:endParaRPr lang="sl-SI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b="1" i="1" u="sng" dirty="0" err="1" smtClean="0">
                <a:latin typeface="Bell MT" pitchFamily="18" charset="0"/>
                <a:cs typeface="Calibri" pitchFamily="34" charset="0"/>
              </a:rPr>
              <a:t>4.razredi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- 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2. mjesto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Martin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Ferenđa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4.E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);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6. mjesto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Lorena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Huđek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4.D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7. mjesto 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Jura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Sabolek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4.B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 i Nikola Lacković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4.E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8. mjesto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Alen Sabolić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4.E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</a:t>
            </a:r>
            <a:endParaRPr lang="hr-HR" dirty="0" smtClean="0">
              <a:latin typeface="Bell MT" pitchFamily="18" charset="0"/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Bell MT" pitchFamily="18" charset="0"/>
              </a:rPr>
              <a:t>POVIJEST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z="2600" b="1" i="1" u="sng" dirty="0" smtClean="0">
                <a:latin typeface="Bell MT" pitchFamily="18" charset="0"/>
                <a:cs typeface="Calibri" pitchFamily="34" charset="0"/>
              </a:rPr>
              <a:t>ŠKOLSKA RAZINA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: održana je 6. veljače </a:t>
            </a:r>
            <a:r>
              <a:rPr lang="hr-HR" sz="26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., a sudjelovao je </a:t>
            </a:r>
            <a:r>
              <a:rPr lang="hr-HR" sz="2600" dirty="0" err="1" smtClean="0">
                <a:latin typeface="Bell MT" pitchFamily="18" charset="0"/>
                <a:cs typeface="Calibri" pitchFamily="34" charset="0"/>
              </a:rPr>
              <a:t>31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 učenik:</a:t>
            </a:r>
            <a:endParaRPr lang="sl-SI" sz="26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600" u="sng" dirty="0" smtClean="0">
                <a:latin typeface="Bell MT" pitchFamily="18" charset="0"/>
                <a:cs typeface="Calibri" pitchFamily="34" charset="0"/>
              </a:rPr>
              <a:t>1. razredi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: </a:t>
            </a:r>
            <a:r>
              <a:rPr lang="hr-HR" sz="2600" dirty="0" err="1" smtClean="0">
                <a:latin typeface="Bell MT" pitchFamily="18" charset="0"/>
                <a:cs typeface="Calibri" pitchFamily="34" charset="0"/>
              </a:rPr>
              <a:t>10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 učenika</a:t>
            </a:r>
            <a:endParaRPr lang="sl-SI" sz="26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600" u="sng" dirty="0" smtClean="0">
                <a:latin typeface="Bell MT" pitchFamily="18" charset="0"/>
                <a:cs typeface="Calibri" pitchFamily="34" charset="0"/>
              </a:rPr>
              <a:t>2. razredi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: 2 učenika</a:t>
            </a:r>
            <a:endParaRPr lang="sl-SI" sz="26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600" u="sng" dirty="0" smtClean="0">
                <a:latin typeface="Bell MT" pitchFamily="18" charset="0"/>
                <a:cs typeface="Calibri" pitchFamily="34" charset="0"/>
              </a:rPr>
              <a:t>3. razredi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: </a:t>
            </a:r>
            <a:r>
              <a:rPr lang="hr-HR" sz="2600" dirty="0" err="1" smtClean="0">
                <a:latin typeface="Bell MT" pitchFamily="18" charset="0"/>
                <a:cs typeface="Calibri" pitchFamily="34" charset="0"/>
              </a:rPr>
              <a:t>11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 učenika</a:t>
            </a:r>
            <a:endParaRPr lang="sl-SI" sz="26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600" u="sng" dirty="0" smtClean="0">
                <a:latin typeface="Bell MT" pitchFamily="18" charset="0"/>
                <a:cs typeface="Calibri" pitchFamily="34" charset="0"/>
              </a:rPr>
              <a:t>4. razredi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: 8 učenika</a:t>
            </a:r>
            <a:endParaRPr lang="sl-SI" sz="26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600" dirty="0" smtClean="0">
                <a:latin typeface="Bell MT" pitchFamily="18" charset="0"/>
                <a:cs typeface="Calibri" pitchFamily="34" charset="0"/>
              </a:rPr>
              <a:t>Na županijsku razinu natjecanja bilo je pozvano </a:t>
            </a:r>
            <a:r>
              <a:rPr lang="hr-HR" sz="2600" b="1" dirty="0" smtClean="0">
                <a:latin typeface="Bell MT" pitchFamily="18" charset="0"/>
                <a:cs typeface="Calibri" pitchFamily="34" charset="0"/>
              </a:rPr>
              <a:t>9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 učenika (1. razred – 3 učenika;3. razred – 5 učenika; 4. razred – 1 učenica).</a:t>
            </a:r>
            <a:endParaRPr lang="sl-SI" sz="2600" dirty="0" smtClean="0">
              <a:latin typeface="Bell MT" pitchFamily="18" charset="0"/>
              <a:cs typeface="Calibri" pitchFamily="34" charset="0"/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91995"/>
            <a:ext cx="7940660" cy="763525"/>
          </a:xfrm>
        </p:spPr>
        <p:txBody>
          <a:bodyPr>
            <a:normAutofit/>
          </a:bodyPr>
          <a:lstStyle/>
          <a:p>
            <a:r>
              <a:rPr lang="sr-Latn-CS" dirty="0" err="1" smtClean="0">
                <a:solidFill>
                  <a:srgbClr val="5EEC3C"/>
                </a:solidFill>
                <a:latin typeface="Bell MT" pitchFamily="18" charset="0"/>
              </a:rPr>
              <a:t>LiDraNo</a:t>
            </a:r>
            <a:endParaRPr lang="en-US" dirty="0">
              <a:solidFill>
                <a:srgbClr val="5EEC3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655520"/>
            <a:ext cx="8246071" cy="3206803"/>
          </a:xfrm>
        </p:spPr>
        <p:txBody>
          <a:bodyPr>
            <a:normAutofit fontScale="92500" lnSpcReduction="20000"/>
          </a:bodyPr>
          <a:lstStyle/>
          <a:p>
            <a:r>
              <a:rPr lang="hr-HR" sz="1600" b="1" i="1" u="sng" dirty="0" smtClean="0">
                <a:latin typeface="Bell MT" pitchFamily="18" charset="0"/>
                <a:cs typeface="Calibri" pitchFamily="34" charset="0"/>
              </a:rPr>
              <a:t>ŠKOLSKA RAZINA</a:t>
            </a:r>
            <a:r>
              <a:rPr lang="hr-HR" sz="1600" dirty="0" smtClean="0">
                <a:latin typeface="Bell MT" pitchFamily="18" charset="0"/>
                <a:cs typeface="Calibri" pitchFamily="34" charset="0"/>
              </a:rPr>
              <a:t>: održavala se do </a:t>
            </a:r>
            <a:r>
              <a:rPr lang="hr-HR" sz="1600" dirty="0" err="1" smtClean="0">
                <a:latin typeface="Bell MT" pitchFamily="18" charset="0"/>
                <a:cs typeface="Calibri" pitchFamily="34" charset="0"/>
              </a:rPr>
              <a:t>19</a:t>
            </a:r>
            <a:r>
              <a:rPr lang="hr-HR" sz="1600" dirty="0" smtClean="0">
                <a:latin typeface="Bell MT" pitchFamily="18" charset="0"/>
                <a:cs typeface="Calibri" pitchFamily="34" charset="0"/>
              </a:rPr>
              <a:t>. siječnja </a:t>
            </a:r>
            <a:r>
              <a:rPr lang="hr-HR" sz="16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1600" dirty="0" smtClean="0">
                <a:latin typeface="Bell MT" pitchFamily="18" charset="0"/>
                <a:cs typeface="Calibri" pitchFamily="34" charset="0"/>
              </a:rPr>
              <a:t>. </a:t>
            </a:r>
          </a:p>
          <a:p>
            <a:r>
              <a:rPr lang="hr-HR" sz="1600" dirty="0" smtClean="0">
                <a:latin typeface="Bell MT" pitchFamily="18" charset="0"/>
                <a:cs typeface="Calibri" pitchFamily="34" charset="0"/>
              </a:rPr>
              <a:t>Natjecanju</a:t>
            </a:r>
            <a:r>
              <a:rPr lang="hr-HR" sz="1600" dirty="0" smtClean="0">
                <a:solidFill>
                  <a:srgbClr val="FF0000"/>
                </a:solidFill>
                <a:latin typeface="Bell MT" pitchFamily="18" charset="0"/>
                <a:cs typeface="Calibri" pitchFamily="34" charset="0"/>
              </a:rPr>
              <a:t> </a:t>
            </a:r>
            <a:r>
              <a:rPr lang="hr-HR" sz="1600" dirty="0" smtClean="0">
                <a:latin typeface="Bell MT" pitchFamily="18" charset="0"/>
                <a:cs typeface="Calibri" pitchFamily="34" charset="0"/>
              </a:rPr>
              <a:t>je pristupilo </a:t>
            </a:r>
            <a:r>
              <a:rPr lang="hr-HR" sz="1600" b="1" dirty="0" err="1" smtClean="0">
                <a:latin typeface="Bell MT" pitchFamily="18" charset="0"/>
                <a:cs typeface="Calibri" pitchFamily="34" charset="0"/>
              </a:rPr>
              <a:t>13</a:t>
            </a:r>
            <a:r>
              <a:rPr lang="hr-HR" sz="1600" dirty="0" smtClean="0">
                <a:latin typeface="Bell MT" pitchFamily="18" charset="0"/>
                <a:cs typeface="Calibri" pitchFamily="34" charset="0"/>
              </a:rPr>
              <a:t> učenika s 6 autorskih radova, svi poslani na županijsko natjecanje</a:t>
            </a:r>
          </a:p>
          <a:p>
            <a:r>
              <a:rPr lang="hr-HR" sz="1600" b="1" i="1" u="sng" dirty="0" smtClean="0">
                <a:latin typeface="Bell MT" pitchFamily="18" charset="0"/>
                <a:cs typeface="Calibri" pitchFamily="34" charset="0"/>
              </a:rPr>
              <a:t>ŽUPANIJSKA RAZINA</a:t>
            </a:r>
            <a:r>
              <a:rPr lang="hr-HR" sz="1600" dirty="0" smtClean="0">
                <a:solidFill>
                  <a:srgbClr val="FF0000"/>
                </a:solidFill>
                <a:latin typeface="Bell MT" pitchFamily="18" charset="0"/>
                <a:cs typeface="Calibri" pitchFamily="34" charset="0"/>
              </a:rPr>
              <a:t>: </a:t>
            </a:r>
            <a:r>
              <a:rPr lang="hr-HR" sz="1600" dirty="0" smtClean="0">
                <a:latin typeface="Bell MT" pitchFamily="18" charset="0"/>
                <a:cs typeface="Calibri" pitchFamily="34" charset="0"/>
              </a:rPr>
              <a:t>održana  </a:t>
            </a:r>
            <a:r>
              <a:rPr lang="hr-HR" sz="1600" dirty="0" err="1" smtClean="0">
                <a:latin typeface="Bell MT" pitchFamily="18" charset="0"/>
                <a:cs typeface="Calibri" pitchFamily="34" charset="0"/>
              </a:rPr>
              <a:t>12</a:t>
            </a:r>
            <a:r>
              <a:rPr lang="hr-HR" sz="1600" dirty="0" smtClean="0">
                <a:latin typeface="Bell MT" pitchFamily="18" charset="0"/>
                <a:cs typeface="Calibri" pitchFamily="34" charset="0"/>
              </a:rPr>
              <a:t>.-</a:t>
            </a:r>
            <a:r>
              <a:rPr lang="hr-HR" sz="1600" dirty="0" err="1" smtClean="0">
                <a:latin typeface="Bell MT" pitchFamily="18" charset="0"/>
                <a:cs typeface="Calibri" pitchFamily="34" charset="0"/>
              </a:rPr>
              <a:t>16</a:t>
            </a:r>
            <a:r>
              <a:rPr lang="hr-HR" sz="1600" dirty="0" smtClean="0">
                <a:latin typeface="Bell MT" pitchFamily="18" charset="0"/>
                <a:cs typeface="Calibri" pitchFamily="34" charset="0"/>
              </a:rPr>
              <a:t>. veljače </a:t>
            </a:r>
            <a:r>
              <a:rPr lang="hr-HR" sz="16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1600" dirty="0" smtClean="0">
                <a:latin typeface="Bell MT" pitchFamily="18" charset="0"/>
                <a:cs typeface="Calibri" pitchFamily="34" charset="0"/>
              </a:rPr>
              <a:t>. u HNK Varaždin</a:t>
            </a:r>
            <a:endParaRPr lang="sl-SI" sz="1600" dirty="0" smtClean="0">
              <a:latin typeface="Bell MT" pitchFamily="18" charset="0"/>
              <a:cs typeface="Calibri" pitchFamily="34" charset="0"/>
            </a:endParaRPr>
          </a:p>
          <a:p>
            <a:r>
              <a:rPr lang="sl-SI" sz="1600" dirty="0" smtClean="0">
                <a:latin typeface="Bell MT" pitchFamily="18" charset="0"/>
                <a:cs typeface="Calibri" pitchFamily="34" charset="0"/>
              </a:rPr>
              <a:t>Na županijsku razinu poslana </a:t>
            </a:r>
            <a:r>
              <a:rPr lang="sl-SI" sz="1600" b="1" dirty="0" smtClean="0">
                <a:latin typeface="Bell MT" pitchFamily="18" charset="0"/>
                <a:cs typeface="Calibri" pitchFamily="34" charset="0"/>
              </a:rPr>
              <a:t>3 literarna rada</a:t>
            </a:r>
            <a:r>
              <a:rPr lang="sl-SI" sz="1600" dirty="0" smtClean="0">
                <a:latin typeface="Bell MT" pitchFamily="18" charset="0"/>
                <a:cs typeface="Calibri" pitchFamily="34" charset="0"/>
              </a:rPr>
              <a:t>: </a:t>
            </a:r>
          </a:p>
          <a:p>
            <a:r>
              <a:rPr lang="sl-SI" sz="1600" dirty="0" smtClean="0">
                <a:latin typeface="Bell MT" pitchFamily="18" charset="0"/>
                <a:cs typeface="Calibri" pitchFamily="34" charset="0"/>
              </a:rPr>
              <a:t>Lora Breški (2.B) – “To črno vreme” (lirska pjesma)</a:t>
            </a:r>
          </a:p>
          <a:p>
            <a:r>
              <a:rPr lang="sl-SI" sz="1600" dirty="0" smtClean="0">
                <a:latin typeface="Bell MT" pitchFamily="18" charset="0"/>
                <a:cs typeface="Calibri" pitchFamily="34" charset="0"/>
              </a:rPr>
              <a:t>Zrinka Vrček (4.A) – “Glad” (prozni tekst)</a:t>
            </a:r>
          </a:p>
          <a:p>
            <a:r>
              <a:rPr lang="sl-SI" sz="1600" dirty="0" smtClean="0">
                <a:latin typeface="Bell MT" pitchFamily="18" charset="0"/>
                <a:cs typeface="Calibri" pitchFamily="34" charset="0"/>
              </a:rPr>
              <a:t>Helena Brezovec (4.D) – “Bljesak” (lirska pjesma)</a:t>
            </a:r>
          </a:p>
          <a:p>
            <a:r>
              <a:rPr lang="sl-SI" sz="1600" b="1" dirty="0" smtClean="0">
                <a:latin typeface="Bell MT" pitchFamily="18" charset="0"/>
                <a:cs typeface="Calibri" pitchFamily="34" charset="0"/>
              </a:rPr>
              <a:t>2 pojedinačna scenska nastupa:</a:t>
            </a:r>
          </a:p>
          <a:p>
            <a:r>
              <a:rPr lang="sl-SI" sz="1600" dirty="0" smtClean="0">
                <a:latin typeface="Bell MT" pitchFamily="18" charset="0"/>
                <a:cs typeface="Calibri" pitchFamily="34" charset="0"/>
              </a:rPr>
              <a:t>Edi Kelemenić (1.S) – “Ja sam sanjar”</a:t>
            </a:r>
          </a:p>
          <a:p>
            <a:r>
              <a:rPr lang="sl-SI" sz="1600" dirty="0" smtClean="0">
                <a:latin typeface="Bell MT" pitchFamily="18" charset="0"/>
                <a:cs typeface="Calibri" pitchFamily="34" charset="0"/>
              </a:rPr>
              <a:t>Vanja Možanić (4.C) – “Ženski Lazar”</a:t>
            </a:r>
          </a:p>
          <a:p>
            <a:r>
              <a:rPr lang="sl-SI" sz="1600" b="1" dirty="0" smtClean="0">
                <a:latin typeface="Bell MT" pitchFamily="18" charset="0"/>
                <a:cs typeface="Calibri" pitchFamily="34" charset="0"/>
              </a:rPr>
              <a:t>1 skupni scenski nastup:</a:t>
            </a:r>
            <a:r>
              <a:rPr lang="sl-SI" sz="1600" dirty="0" smtClean="0">
                <a:latin typeface="Bell MT" pitchFamily="18" charset="0"/>
                <a:cs typeface="Calibri" pitchFamily="34" charset="0"/>
              </a:rPr>
              <a:t> “Dnevnik Druge gimnazije” (Nina Galić (1.D), Ana Negovec (1.D), Lorena Pozder (1.D), Edi Kelemenić (1.S), Emma Fotak (3.A), Sabina Bolčević (4.A), Lana Loborec (4.A),</a:t>
            </a:r>
            <a:r>
              <a:rPr lang="hr-HR" sz="1600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sl-SI" sz="1600" dirty="0" smtClean="0">
                <a:latin typeface="Bell MT" pitchFamily="18" charset="0"/>
                <a:cs typeface="Calibri" pitchFamily="34" charset="0"/>
              </a:rPr>
              <a:t>Matija Koren (4.C))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Bell MT" pitchFamily="18" charset="0"/>
              </a:rPr>
              <a:t>POVIJEST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b="1" i="1" u="sng" dirty="0" smtClean="0">
                <a:latin typeface="Bell MT" pitchFamily="18" charset="0"/>
                <a:cs typeface="Calibri" pitchFamily="34" charset="0"/>
              </a:rPr>
              <a:t>ŽUPANIJSKA RAZINA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: održana je 7. ožujka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. (domaćin Druga gimnazija Varaždin)</a:t>
            </a:r>
            <a:endParaRPr lang="sl-SI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i="1" dirty="0" smtClean="0">
                <a:latin typeface="Bell MT" pitchFamily="18" charset="0"/>
                <a:cs typeface="Calibri" pitchFamily="34" charset="0"/>
              </a:rPr>
              <a:t>Ostvareni rezultati: </a:t>
            </a:r>
            <a:endParaRPr lang="sl-SI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b="1" i="1" u="sng" dirty="0" smtClean="0">
                <a:latin typeface="Bell MT" pitchFamily="18" charset="0"/>
                <a:cs typeface="Calibri" pitchFamily="34" charset="0"/>
              </a:rPr>
              <a:t>1. razredi</a:t>
            </a:r>
            <a:r>
              <a:rPr lang="hr-HR" b="1" i="1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: 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3. mjesto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Jana Jakopović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1.B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6. mjesto 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Ivan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Pasquino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1.B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b="1" dirty="0" err="1" smtClean="0">
                <a:latin typeface="Bell MT" pitchFamily="18" charset="0"/>
                <a:cs typeface="Calibri" pitchFamily="34" charset="0"/>
              </a:rPr>
              <a:t>10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. mjesto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Klara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Vešligaj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1.D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</a:t>
            </a:r>
          </a:p>
          <a:p>
            <a:r>
              <a:rPr lang="hr-HR" b="1" i="1" u="sng" dirty="0" smtClean="0">
                <a:latin typeface="Bell MT" pitchFamily="18" charset="0"/>
                <a:cs typeface="Calibri" pitchFamily="34" charset="0"/>
              </a:rPr>
              <a:t>3. razredi</a:t>
            </a:r>
            <a:r>
              <a:rPr lang="hr-HR" b="1" i="1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: 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4. mjesto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Bruno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Šagi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3.C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5. mjesto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Tamara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Hrženjak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3.C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6. mjesto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Tea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Šinjori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3.A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9. mjesto 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Dario Vasić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3.D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b="1" dirty="0" err="1" smtClean="0">
                <a:latin typeface="Bell MT" pitchFamily="18" charset="0"/>
                <a:cs typeface="Calibri" pitchFamily="34" charset="0"/>
              </a:rPr>
              <a:t>11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. mjesto 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Izidor Sabolić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3.S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</a:t>
            </a:r>
          </a:p>
          <a:p>
            <a:r>
              <a:rPr lang="hr-HR" b="1" i="1" u="sng" dirty="0" smtClean="0">
                <a:latin typeface="Bell MT" pitchFamily="18" charset="0"/>
                <a:cs typeface="Calibri" pitchFamily="34" charset="0"/>
              </a:rPr>
              <a:t>4. razredi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: </a:t>
            </a:r>
            <a:r>
              <a:rPr lang="hr-HR" b="1" dirty="0" smtClean="0">
                <a:latin typeface="Bell MT" pitchFamily="18" charset="0"/>
                <a:cs typeface="Calibri" pitchFamily="34" charset="0"/>
              </a:rPr>
              <a:t>5. mjesto 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Tea 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Švelec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dirty="0" err="1" smtClean="0">
                <a:latin typeface="Bell MT" pitchFamily="18" charset="0"/>
                <a:cs typeface="Calibri" pitchFamily="34" charset="0"/>
              </a:rPr>
              <a:t>4.A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)</a:t>
            </a:r>
            <a:endParaRPr lang="sl-SI" b="1" i="1" u="sng" dirty="0" smtClean="0">
              <a:latin typeface="Bell MT" pitchFamily="18" charset="0"/>
              <a:cs typeface="Calibri" pitchFamily="34" charset="0"/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Bell MT" pitchFamily="18" charset="0"/>
                <a:cs typeface="Calibri" pitchFamily="34" charset="0"/>
              </a:rPr>
              <a:t>FILOZOFIJA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sz="2200" b="1" i="1" u="sng" dirty="0" smtClean="0">
                <a:latin typeface="Bell MT" pitchFamily="18" charset="0"/>
                <a:cs typeface="Calibri" pitchFamily="34" charset="0"/>
              </a:rPr>
              <a:t>ŠKOLSKA RAZINA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: održana je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30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. siječnja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.</a:t>
            </a:r>
            <a:r>
              <a:rPr lang="sl-SI" sz="2200" dirty="0" smtClean="0">
                <a:latin typeface="Bell MT" pitchFamily="18" charset="0"/>
                <a:cs typeface="Calibri" pitchFamily="34" charset="0"/>
              </a:rPr>
              <a:t>, a sudjelovalo je 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ukupno 7 učenika 4. razreda</a:t>
            </a:r>
            <a:endParaRPr lang="sl-SI" sz="22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200" dirty="0" smtClean="0">
                <a:latin typeface="Bell MT" pitchFamily="18" charset="0"/>
                <a:cs typeface="Calibri" pitchFamily="34" charset="0"/>
              </a:rPr>
              <a:t>Na županijsku razinu natjecanja pozvano je svih 7 učenika.</a:t>
            </a:r>
            <a:endParaRPr lang="sl-SI" sz="22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200" b="1" i="1" u="sng" dirty="0" smtClean="0">
                <a:latin typeface="Bell MT" pitchFamily="18" charset="0"/>
                <a:cs typeface="Calibri" pitchFamily="34" charset="0"/>
              </a:rPr>
              <a:t>ŽUPANIJSKA RAZINA</a:t>
            </a:r>
            <a:r>
              <a:rPr lang="hr-HR" sz="2200" b="1" i="1" dirty="0" smtClean="0">
                <a:latin typeface="Bell MT" pitchFamily="18" charset="0"/>
                <a:cs typeface="Calibri" pitchFamily="34" charset="0"/>
              </a:rPr>
              <a:t> :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 održana je 2. ožujka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.</a:t>
            </a:r>
            <a:endParaRPr lang="sl-SI" sz="22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200" i="1" dirty="0" smtClean="0">
                <a:latin typeface="Bell MT" pitchFamily="18" charset="0"/>
                <a:cs typeface="Calibri" pitchFamily="34" charset="0"/>
              </a:rPr>
              <a:t>Ostvareni rezultati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: </a:t>
            </a:r>
            <a:r>
              <a:rPr lang="hr-HR" sz="2200" b="1" dirty="0" smtClean="0">
                <a:latin typeface="Bell MT" pitchFamily="18" charset="0"/>
                <a:cs typeface="Calibri" pitchFamily="34" charset="0"/>
              </a:rPr>
              <a:t>7. mjesto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 Iva Sakač (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4.D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) i Martina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Klepač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4.E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sz="2200" b="1" dirty="0" smtClean="0">
                <a:latin typeface="Bell MT" pitchFamily="18" charset="0"/>
                <a:cs typeface="Calibri" pitchFamily="34" charset="0"/>
              </a:rPr>
              <a:t>9. mjesto 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Jurica Vučković (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4.E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sz="2200" b="1" dirty="0" err="1" smtClean="0">
                <a:latin typeface="Bell MT" pitchFamily="18" charset="0"/>
                <a:cs typeface="Calibri" pitchFamily="34" charset="0"/>
              </a:rPr>
              <a:t>13</a:t>
            </a:r>
            <a:r>
              <a:rPr lang="hr-HR" sz="2200" b="1" dirty="0" smtClean="0">
                <a:latin typeface="Bell MT" pitchFamily="18" charset="0"/>
                <a:cs typeface="Calibri" pitchFamily="34" charset="0"/>
              </a:rPr>
              <a:t>. mjesto 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Iva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Ivanagić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4.C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sz="2200" b="1" dirty="0" err="1" smtClean="0">
                <a:latin typeface="Bell MT" pitchFamily="18" charset="0"/>
                <a:cs typeface="Calibri" pitchFamily="34" charset="0"/>
              </a:rPr>
              <a:t>16</a:t>
            </a:r>
            <a:r>
              <a:rPr lang="hr-HR" sz="2200" b="1" dirty="0" smtClean="0">
                <a:latin typeface="Bell MT" pitchFamily="18" charset="0"/>
                <a:cs typeface="Calibri" pitchFamily="34" charset="0"/>
              </a:rPr>
              <a:t>. mjesto 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Marta Cestar (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4.B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sz="2200" b="1" dirty="0" err="1" smtClean="0">
                <a:latin typeface="Bell MT" pitchFamily="18" charset="0"/>
                <a:cs typeface="Calibri" pitchFamily="34" charset="0"/>
              </a:rPr>
              <a:t>17</a:t>
            </a:r>
            <a:r>
              <a:rPr lang="hr-HR" sz="2200" b="1" dirty="0" smtClean="0">
                <a:latin typeface="Bell MT" pitchFamily="18" charset="0"/>
                <a:cs typeface="Calibri" pitchFamily="34" charset="0"/>
              </a:rPr>
              <a:t>. mjesto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 Alan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Boršćak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4.E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)</a:t>
            </a:r>
            <a:endParaRPr lang="sl-SI" sz="2200" dirty="0" smtClean="0">
              <a:latin typeface="Bell MT" pitchFamily="18" charset="0"/>
              <a:cs typeface="Calibri" pitchFamily="34" charset="0"/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Bell MT" pitchFamily="18" charset="0"/>
              </a:rPr>
              <a:t>LIKOVNA UMJETNOST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r-HR" sz="4000" b="1" i="1" u="sng" dirty="0" smtClean="0">
                <a:latin typeface="Bell MT" pitchFamily="18" charset="0"/>
                <a:cs typeface="Calibri" pitchFamily="34" charset="0"/>
              </a:rPr>
              <a:t>ŠKOLSKA RAZINA</a:t>
            </a:r>
            <a:r>
              <a:rPr lang="hr-HR" sz="4000" dirty="0" smtClean="0">
                <a:latin typeface="Bell MT" pitchFamily="18" charset="0"/>
                <a:cs typeface="Calibri" pitchFamily="34" charset="0"/>
              </a:rPr>
              <a:t>: održana je </a:t>
            </a:r>
            <a:r>
              <a:rPr lang="hr-HR" sz="4000" dirty="0" err="1" smtClean="0">
                <a:latin typeface="Bell MT" pitchFamily="18" charset="0"/>
                <a:cs typeface="Calibri" pitchFamily="34" charset="0"/>
              </a:rPr>
              <a:t>29</a:t>
            </a:r>
            <a:r>
              <a:rPr lang="hr-HR" sz="4000" dirty="0" smtClean="0">
                <a:latin typeface="Bell MT" pitchFamily="18" charset="0"/>
                <a:cs typeface="Calibri" pitchFamily="34" charset="0"/>
              </a:rPr>
              <a:t>. siječnja </a:t>
            </a:r>
            <a:r>
              <a:rPr lang="hr-HR" sz="40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4000" dirty="0" smtClean="0">
                <a:latin typeface="Bell MT" pitchFamily="18" charset="0"/>
                <a:cs typeface="Calibri" pitchFamily="34" charset="0"/>
              </a:rPr>
              <a:t>.</a:t>
            </a:r>
            <a:r>
              <a:rPr lang="sl-SI" sz="4000" dirty="0" smtClean="0">
                <a:latin typeface="Bell MT" pitchFamily="18" charset="0"/>
                <a:cs typeface="Calibri" pitchFamily="34" charset="0"/>
              </a:rPr>
              <a:t>, a sudjelovale su </a:t>
            </a:r>
            <a:r>
              <a:rPr lang="hr-HR" sz="4000" dirty="0" smtClean="0">
                <a:latin typeface="Bell MT" pitchFamily="18" charset="0"/>
                <a:cs typeface="Calibri" pitchFamily="34" charset="0"/>
              </a:rPr>
              <a:t>2 učenice: </a:t>
            </a:r>
            <a:r>
              <a:rPr lang="hr-HR" sz="4000" dirty="0" err="1" smtClean="0">
                <a:latin typeface="Bell MT" pitchFamily="18" charset="0"/>
                <a:cs typeface="Calibri" pitchFamily="34" charset="0"/>
              </a:rPr>
              <a:t>Mia</a:t>
            </a:r>
            <a:r>
              <a:rPr lang="hr-HR" sz="4000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sz="4000" dirty="0" err="1" smtClean="0">
                <a:latin typeface="Bell MT" pitchFamily="18" charset="0"/>
                <a:cs typeface="Calibri" pitchFamily="34" charset="0"/>
              </a:rPr>
              <a:t>Magaš</a:t>
            </a:r>
            <a:r>
              <a:rPr lang="hr-HR" sz="4000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sz="4000" dirty="0" err="1" smtClean="0">
                <a:latin typeface="Bell MT" pitchFamily="18" charset="0"/>
                <a:cs typeface="Calibri" pitchFamily="34" charset="0"/>
              </a:rPr>
              <a:t>1.C</a:t>
            </a:r>
            <a:r>
              <a:rPr lang="hr-HR" sz="4000" dirty="0" smtClean="0">
                <a:latin typeface="Bell MT" pitchFamily="18" charset="0"/>
                <a:cs typeface="Calibri" pitchFamily="34" charset="0"/>
              </a:rPr>
              <a:t>) – naziv djela “Rađanje proljeća” i Lukrecija </a:t>
            </a:r>
            <a:r>
              <a:rPr lang="hr-HR" sz="4000" dirty="0" err="1" smtClean="0">
                <a:latin typeface="Bell MT" pitchFamily="18" charset="0"/>
                <a:cs typeface="Calibri" pitchFamily="34" charset="0"/>
              </a:rPr>
              <a:t>Šešet</a:t>
            </a:r>
            <a:r>
              <a:rPr lang="hr-HR" sz="4000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sz="4000" dirty="0" err="1" smtClean="0">
                <a:latin typeface="Bell MT" pitchFamily="18" charset="0"/>
                <a:cs typeface="Calibri" pitchFamily="34" charset="0"/>
              </a:rPr>
              <a:t>1.E</a:t>
            </a:r>
            <a:r>
              <a:rPr lang="hr-HR" sz="4000" dirty="0" smtClean="0">
                <a:latin typeface="Bell MT" pitchFamily="18" charset="0"/>
                <a:cs typeface="Calibri" pitchFamily="34" charset="0"/>
              </a:rPr>
              <a:t>) – naziv djela “Morana”</a:t>
            </a:r>
            <a:endParaRPr lang="sl-SI" sz="40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4000" dirty="0" smtClean="0">
                <a:latin typeface="Bell MT" pitchFamily="18" charset="0"/>
                <a:cs typeface="Calibri" pitchFamily="34" charset="0"/>
              </a:rPr>
              <a:t>Na županijsku razinu natjecanja pozvane su obje učenice </a:t>
            </a:r>
            <a:endParaRPr lang="sl-SI" sz="40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4000" b="1" i="1" u="sng" dirty="0" smtClean="0">
                <a:latin typeface="Bell MT" pitchFamily="18" charset="0"/>
                <a:cs typeface="Calibri" pitchFamily="34" charset="0"/>
              </a:rPr>
              <a:t>ŽUPANIJSKA RAZINA</a:t>
            </a:r>
            <a:r>
              <a:rPr lang="hr-HR" sz="4000" b="1" i="1" dirty="0" smtClean="0">
                <a:latin typeface="Bell MT" pitchFamily="18" charset="0"/>
                <a:cs typeface="Calibri" pitchFamily="34" charset="0"/>
              </a:rPr>
              <a:t>:</a:t>
            </a:r>
            <a:r>
              <a:rPr lang="hr-HR" sz="4000" dirty="0" smtClean="0">
                <a:latin typeface="Bell MT" pitchFamily="18" charset="0"/>
                <a:cs typeface="Calibri" pitchFamily="34" charset="0"/>
              </a:rPr>
              <a:t> održana je </a:t>
            </a:r>
            <a:r>
              <a:rPr lang="hr-HR" sz="4000" dirty="0" err="1" smtClean="0">
                <a:latin typeface="Bell MT" pitchFamily="18" charset="0"/>
                <a:cs typeface="Calibri" pitchFamily="34" charset="0"/>
              </a:rPr>
              <a:t>26</a:t>
            </a:r>
            <a:r>
              <a:rPr lang="hr-HR" sz="4000" dirty="0" smtClean="0">
                <a:latin typeface="Bell MT" pitchFamily="18" charset="0"/>
                <a:cs typeface="Calibri" pitchFamily="34" charset="0"/>
              </a:rPr>
              <a:t>. veljače </a:t>
            </a:r>
            <a:r>
              <a:rPr lang="hr-HR" sz="40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4000" dirty="0" smtClean="0">
                <a:latin typeface="Bell MT" pitchFamily="18" charset="0"/>
                <a:cs typeface="Calibri" pitchFamily="34" charset="0"/>
              </a:rPr>
              <a:t>.</a:t>
            </a:r>
            <a:endParaRPr lang="sl-SI" sz="40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4000" i="1" dirty="0" smtClean="0">
                <a:latin typeface="Bell MT" pitchFamily="18" charset="0"/>
                <a:cs typeface="Calibri" pitchFamily="34" charset="0"/>
              </a:rPr>
              <a:t>Ostvareni rezultati</a:t>
            </a:r>
            <a:r>
              <a:rPr lang="hr-HR" sz="4000" dirty="0" smtClean="0">
                <a:latin typeface="Bell MT" pitchFamily="18" charset="0"/>
                <a:cs typeface="Calibri" pitchFamily="34" charset="0"/>
              </a:rPr>
              <a:t>: </a:t>
            </a:r>
            <a:r>
              <a:rPr lang="hr-HR" sz="4000" b="1" dirty="0" smtClean="0">
                <a:latin typeface="Bell MT" pitchFamily="18" charset="0"/>
                <a:cs typeface="Calibri" pitchFamily="34" charset="0"/>
              </a:rPr>
              <a:t>2. mjesto</a:t>
            </a:r>
            <a:r>
              <a:rPr lang="hr-HR" sz="4000" dirty="0" smtClean="0">
                <a:latin typeface="Bell MT" pitchFamily="18" charset="0"/>
                <a:cs typeface="Calibri" pitchFamily="34" charset="0"/>
              </a:rPr>
              <a:t> Lukrecija </a:t>
            </a:r>
            <a:r>
              <a:rPr lang="hr-HR" sz="4000" dirty="0" err="1" smtClean="0">
                <a:latin typeface="Bell MT" pitchFamily="18" charset="0"/>
                <a:cs typeface="Calibri" pitchFamily="34" charset="0"/>
              </a:rPr>
              <a:t>Šešet</a:t>
            </a:r>
            <a:r>
              <a:rPr lang="hr-HR" sz="4000" dirty="0" smtClean="0">
                <a:latin typeface="Bell MT" pitchFamily="18" charset="0"/>
                <a:cs typeface="Calibri" pitchFamily="34" charset="0"/>
              </a:rPr>
              <a:t> – slika, </a:t>
            </a:r>
            <a:r>
              <a:rPr lang="hr-HR" sz="4000" b="1" dirty="0" smtClean="0">
                <a:latin typeface="Bell MT" pitchFamily="18" charset="0"/>
                <a:cs typeface="Calibri" pitchFamily="34" charset="0"/>
              </a:rPr>
              <a:t>4. mjesto</a:t>
            </a:r>
            <a:r>
              <a:rPr lang="hr-HR" sz="4000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sz="4000" dirty="0" err="1" smtClean="0">
                <a:latin typeface="Bell MT" pitchFamily="18" charset="0"/>
                <a:cs typeface="Calibri" pitchFamily="34" charset="0"/>
              </a:rPr>
              <a:t>Mia</a:t>
            </a:r>
            <a:r>
              <a:rPr lang="hr-HR" sz="4000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sz="4000" dirty="0" err="1" smtClean="0">
                <a:latin typeface="Bell MT" pitchFamily="18" charset="0"/>
                <a:cs typeface="Calibri" pitchFamily="34" charset="0"/>
              </a:rPr>
              <a:t>Magaš</a:t>
            </a:r>
            <a:r>
              <a:rPr lang="hr-HR" sz="4000" dirty="0" smtClean="0">
                <a:latin typeface="Bell MT" pitchFamily="18" charset="0"/>
                <a:cs typeface="Calibri" pitchFamily="34" charset="0"/>
              </a:rPr>
              <a:t> – video uradak</a:t>
            </a:r>
          </a:p>
          <a:p>
            <a:r>
              <a:rPr lang="hr-HR" sz="4000" b="1" dirty="0" smtClean="0">
                <a:latin typeface="Bell MT" pitchFamily="18" charset="0"/>
                <a:cs typeface="Calibri" pitchFamily="34" charset="0"/>
              </a:rPr>
              <a:t>Učenica </a:t>
            </a:r>
            <a:r>
              <a:rPr lang="hr-HR" sz="4000" b="1" dirty="0" err="1" smtClean="0">
                <a:latin typeface="Bell MT" pitchFamily="18" charset="0"/>
                <a:cs typeface="Calibri" pitchFamily="34" charset="0"/>
              </a:rPr>
              <a:t>Mia</a:t>
            </a:r>
            <a:r>
              <a:rPr lang="hr-HR" sz="4000" b="1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sz="4000" b="1" dirty="0" err="1" smtClean="0">
                <a:latin typeface="Bell MT" pitchFamily="18" charset="0"/>
                <a:cs typeface="Calibri" pitchFamily="34" charset="0"/>
              </a:rPr>
              <a:t>Magaš</a:t>
            </a:r>
            <a:r>
              <a:rPr lang="hr-HR" sz="4000" b="1" dirty="0" smtClean="0">
                <a:latin typeface="Bell MT" pitchFamily="18" charset="0"/>
                <a:cs typeface="Calibri" pitchFamily="34" charset="0"/>
              </a:rPr>
              <a:t> pozvana je na državno natjecanje koje se održalo </a:t>
            </a:r>
            <a:r>
              <a:rPr lang="hr-HR" sz="4000" b="1" dirty="0" err="1" smtClean="0">
                <a:latin typeface="Bell MT" pitchFamily="18" charset="0"/>
                <a:cs typeface="Calibri" pitchFamily="34" charset="0"/>
              </a:rPr>
              <a:t>17</a:t>
            </a:r>
            <a:r>
              <a:rPr lang="hr-HR" sz="4000" b="1" dirty="0" smtClean="0">
                <a:latin typeface="Bell MT" pitchFamily="18" charset="0"/>
                <a:cs typeface="Calibri" pitchFamily="34" charset="0"/>
              </a:rPr>
              <a:t>. i </a:t>
            </a:r>
            <a:r>
              <a:rPr lang="hr-HR" sz="4000" b="1" dirty="0" err="1" smtClean="0">
                <a:latin typeface="Bell MT" pitchFamily="18" charset="0"/>
                <a:cs typeface="Calibri" pitchFamily="34" charset="0"/>
              </a:rPr>
              <a:t>18</a:t>
            </a:r>
            <a:r>
              <a:rPr lang="hr-HR" sz="4000" b="1" dirty="0" smtClean="0">
                <a:latin typeface="Bell MT" pitchFamily="18" charset="0"/>
                <a:cs typeface="Calibri" pitchFamily="34" charset="0"/>
              </a:rPr>
              <a:t>. travnja </a:t>
            </a:r>
            <a:r>
              <a:rPr lang="hr-HR" sz="4000" b="1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4000" b="1" dirty="0" smtClean="0">
                <a:latin typeface="Bell MT" pitchFamily="18" charset="0"/>
                <a:cs typeface="Calibri" pitchFamily="34" charset="0"/>
              </a:rPr>
              <a:t>. u Našicama i osvojila 7. mjesto.</a:t>
            </a:r>
          </a:p>
          <a:p>
            <a:endParaRPr lang="hr-H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Bell MT" pitchFamily="18" charset="0"/>
                <a:cs typeface="Calibri" pitchFamily="34" charset="0"/>
              </a:rPr>
              <a:t>VJERONAUČNA OLIMPIJADA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200" b="1" i="1" u="sng" dirty="0" smtClean="0">
                <a:latin typeface="Bell MT" pitchFamily="18" charset="0"/>
                <a:cs typeface="Calibri" pitchFamily="34" charset="0"/>
              </a:rPr>
              <a:t>ŠKOLSKA RAZINA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: održana je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31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. siječnja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.</a:t>
            </a:r>
            <a:r>
              <a:rPr lang="sl-SI" sz="2200" dirty="0" smtClean="0">
                <a:latin typeface="Bell MT" pitchFamily="18" charset="0"/>
                <a:cs typeface="Calibri" pitchFamily="34" charset="0"/>
              </a:rPr>
              <a:t>, a sudjelovalo je 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ukupno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16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 učenika (1. razred – 1 učenica; 2. razred – 5 učenika; 3. razred – 6 učenica; 4. razred – 4 učenika)</a:t>
            </a:r>
            <a:endParaRPr lang="sl-SI" sz="2200" dirty="0" smtClean="0">
              <a:latin typeface="Bell MT" pitchFamily="18" charset="0"/>
              <a:cs typeface="Calibri" pitchFamily="34" charset="0"/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dirty="0" smtClean="0">
                <a:latin typeface="Bell MT" pitchFamily="18" charset="0"/>
                <a:cs typeface="Calibri" pitchFamily="34" charset="0"/>
              </a:rPr>
              <a:t>Ponos domovine</a:t>
            </a:r>
            <a:endParaRPr lang="hr-HR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48966" y="1655521"/>
            <a:ext cx="8052124" cy="1630609"/>
          </a:xfrm>
        </p:spPr>
        <p:txBody>
          <a:bodyPr>
            <a:normAutofit fontScale="92500" lnSpcReduction="20000"/>
          </a:bodyPr>
          <a:lstStyle/>
          <a:p>
            <a:r>
              <a:rPr lang="hr-HR" sz="1900" i="1" u="sng" dirty="0" smtClean="0">
                <a:latin typeface="Bell MT" pitchFamily="18" charset="0"/>
                <a:cs typeface="Calibri" pitchFamily="34" charset="0"/>
              </a:rPr>
              <a:t>Prvi eliminacijski </a:t>
            </a:r>
            <a:r>
              <a:rPr lang="hr-HR" sz="1900" i="1" dirty="0" smtClean="0">
                <a:latin typeface="Bell MT" pitchFamily="18" charset="0"/>
                <a:cs typeface="Calibri" pitchFamily="34" charset="0"/>
              </a:rPr>
              <a:t>krug </a:t>
            </a:r>
            <a:r>
              <a:rPr lang="hr-HR" sz="1900" b="1" dirty="0" smtClean="0">
                <a:latin typeface="Bell MT" pitchFamily="18" charset="0"/>
                <a:cs typeface="Calibri" pitchFamily="34" charset="0"/>
              </a:rPr>
              <a:t>1. ožujka </a:t>
            </a:r>
            <a:r>
              <a:rPr lang="hr-HR" sz="1900" b="1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1900" b="1" dirty="0" smtClean="0">
                <a:latin typeface="Bell MT" pitchFamily="18" charset="0"/>
                <a:cs typeface="Calibri" pitchFamily="34" charset="0"/>
              </a:rPr>
              <a:t>.,</a:t>
            </a:r>
            <a:r>
              <a:rPr lang="hr-HR" sz="1900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sz="1900" i="1" u="sng" dirty="0" smtClean="0">
                <a:latin typeface="Bell MT" pitchFamily="18" charset="0"/>
                <a:cs typeface="Calibri" pitchFamily="34" charset="0"/>
              </a:rPr>
              <a:t>drugi eliminacijski krug</a:t>
            </a:r>
            <a:r>
              <a:rPr lang="hr-HR" sz="1900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sz="1900" b="1" dirty="0" smtClean="0">
                <a:latin typeface="Bell MT" pitchFamily="18" charset="0"/>
                <a:cs typeface="Calibri" pitchFamily="34" charset="0"/>
              </a:rPr>
              <a:t>6. ožujka </a:t>
            </a:r>
            <a:r>
              <a:rPr lang="hr-HR" sz="1900" b="1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1900" b="1" dirty="0" smtClean="0">
                <a:latin typeface="Bell MT" pitchFamily="18" charset="0"/>
                <a:cs typeface="Calibri" pitchFamily="34" charset="0"/>
              </a:rPr>
              <a:t>. </a:t>
            </a:r>
          </a:p>
          <a:p>
            <a:r>
              <a:rPr lang="hr-HR" sz="1900" dirty="0" smtClean="0">
                <a:latin typeface="Bell MT" pitchFamily="18" charset="0"/>
              </a:rPr>
              <a:t>Nakon eliminacijskih krugova slijedi polufinale - jedno polufinalno natjecanje održano je </a:t>
            </a:r>
            <a:r>
              <a:rPr lang="hr-HR" sz="1900" b="1" dirty="0" err="1" smtClean="0">
                <a:latin typeface="Bell MT" pitchFamily="18" charset="0"/>
              </a:rPr>
              <a:t>24</a:t>
            </a:r>
            <a:r>
              <a:rPr lang="hr-HR" sz="1900" b="1" dirty="0" smtClean="0">
                <a:latin typeface="Bell MT" pitchFamily="18" charset="0"/>
              </a:rPr>
              <a:t>. ožujka </a:t>
            </a:r>
            <a:r>
              <a:rPr lang="hr-HR" sz="1900" b="1" dirty="0" err="1" smtClean="0">
                <a:latin typeface="Bell MT" pitchFamily="18" charset="0"/>
              </a:rPr>
              <a:t>2018</a:t>
            </a:r>
            <a:r>
              <a:rPr lang="hr-HR" sz="1900" dirty="0" smtClean="0">
                <a:latin typeface="Bell MT" pitchFamily="18" charset="0"/>
              </a:rPr>
              <a:t>. u Drugoj gimnaziji Varaždin </a:t>
            </a:r>
          </a:p>
          <a:p>
            <a:r>
              <a:rPr lang="hr-HR" sz="1900" dirty="0" smtClean="0">
                <a:latin typeface="Bell MT" pitchFamily="18" charset="0"/>
              </a:rPr>
              <a:t>Sudjelovalo </a:t>
            </a:r>
            <a:r>
              <a:rPr lang="hr-HR" sz="1900" dirty="0" err="1" smtClean="0">
                <a:latin typeface="Bell MT" pitchFamily="18" charset="0"/>
              </a:rPr>
              <a:t>24</a:t>
            </a:r>
            <a:r>
              <a:rPr lang="hr-HR" sz="1900" dirty="0" smtClean="0">
                <a:latin typeface="Bell MT" pitchFamily="18" charset="0"/>
              </a:rPr>
              <a:t> učenika naše škole; nijedna ekipa nije se plasirala u finale natjecanja</a:t>
            </a:r>
            <a:r>
              <a:rPr lang="hr-HR" dirty="0" smtClean="0">
                <a:latin typeface="Bell MT" pitchFamily="18" charset="0"/>
              </a:rPr>
              <a:t/>
            </a:r>
            <a:br>
              <a:rPr lang="hr-HR" dirty="0" smtClean="0">
                <a:latin typeface="Bell MT" pitchFamily="18" charset="0"/>
              </a:rPr>
            </a:br>
            <a:endParaRPr lang="hr-H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NOVIGRADSKO PROLJEĆE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 natjecanje je prijavljena učenica Helena </a:t>
            </a:r>
            <a:r>
              <a:rPr lang="hr-HR" dirty="0" err="1" smtClean="0"/>
              <a:t>Brezovec</a:t>
            </a:r>
            <a:r>
              <a:rPr lang="hr-HR" dirty="0" smtClean="0"/>
              <a:t> (</a:t>
            </a:r>
            <a:r>
              <a:rPr lang="hr-HR" dirty="0" err="1" smtClean="0"/>
              <a:t>4.D</a:t>
            </a:r>
            <a:r>
              <a:rPr lang="hr-HR" dirty="0" smtClean="0"/>
              <a:t>) s radom </a:t>
            </a:r>
            <a:r>
              <a:rPr lang="hr-HR" smtClean="0"/>
              <a:t>“Godišnja doba”</a:t>
            </a:r>
            <a:endParaRPr lang="hr-H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Bell MT" pitchFamily="18" charset="0"/>
                <a:cs typeface="Calibri" pitchFamily="34" charset="0"/>
              </a:rPr>
              <a:t>ČITANJEM DO ZVIJEZDA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200" b="1" i="1" u="sng" dirty="0" smtClean="0">
                <a:latin typeface="Bell MT" pitchFamily="18" charset="0"/>
                <a:cs typeface="Calibri" pitchFamily="34" charset="0"/>
              </a:rPr>
              <a:t>ŠKOLSKA RAZINA:</a:t>
            </a:r>
            <a:r>
              <a:rPr lang="hr-HR" sz="2200" b="1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održana je 8. prosinca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2017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., a sudjelovalo je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12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 učenika 1. i 2. razreda</a:t>
            </a:r>
          </a:p>
          <a:p>
            <a:r>
              <a:rPr lang="hr-HR" sz="2200" b="1" i="1" u="sng" dirty="0" smtClean="0">
                <a:latin typeface="Bell MT" pitchFamily="18" charset="0"/>
                <a:cs typeface="Calibri" pitchFamily="34" charset="0"/>
              </a:rPr>
              <a:t>REGIONALNA RAZINA: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 održana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23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. veljače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., a plasman je ostvarilo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10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 učenika</a:t>
            </a:r>
          </a:p>
          <a:p>
            <a:r>
              <a:rPr lang="hr-HR" sz="2200" b="1" i="1" u="sng" dirty="0" smtClean="0">
                <a:latin typeface="Bell MT" pitchFamily="18" charset="0"/>
                <a:cs typeface="Calibri" pitchFamily="34" charset="0"/>
              </a:rPr>
              <a:t>DRŽAVNA RAZINA: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 na državnu razinu natjecanja koje je održano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11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. svibnja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. plasiralo se 5 učenica: </a:t>
            </a:r>
            <a:r>
              <a:rPr lang="hr-HR" sz="2200" b="1" dirty="0" smtClean="0">
                <a:latin typeface="Bell MT" pitchFamily="18" charset="0"/>
                <a:cs typeface="Calibri" pitchFamily="34" charset="0"/>
              </a:rPr>
              <a:t>5. mjesto 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Nina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Jagec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2.B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sz="2200" b="1" dirty="0" smtClean="0">
                <a:latin typeface="Bell MT" pitchFamily="18" charset="0"/>
                <a:cs typeface="Calibri" pitchFamily="34" charset="0"/>
              </a:rPr>
              <a:t>7. mjesto 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Iva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Brlek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2.B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) i Anja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Ivec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2.D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sz="2200" b="1" dirty="0" smtClean="0">
                <a:latin typeface="Bell MT" pitchFamily="18" charset="0"/>
                <a:cs typeface="Calibri" pitchFamily="34" charset="0"/>
              </a:rPr>
              <a:t>8. mjesto 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Valentina Buhin (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2.C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); </a:t>
            </a:r>
            <a:r>
              <a:rPr lang="hr-HR" sz="2200" b="1" dirty="0" err="1" smtClean="0">
                <a:latin typeface="Bell MT" pitchFamily="18" charset="0"/>
                <a:cs typeface="Calibri" pitchFamily="34" charset="0"/>
              </a:rPr>
              <a:t>16</a:t>
            </a:r>
            <a:r>
              <a:rPr lang="hr-HR" sz="2200" b="1" dirty="0" smtClean="0">
                <a:latin typeface="Bell MT" pitchFamily="18" charset="0"/>
                <a:cs typeface="Calibri" pitchFamily="34" charset="0"/>
              </a:rPr>
              <a:t>. mjesto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 Mateja 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Perši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sz="2200" dirty="0" err="1" smtClean="0">
                <a:latin typeface="Bell MT" pitchFamily="18" charset="0"/>
                <a:cs typeface="Calibri" pitchFamily="34" charset="0"/>
              </a:rPr>
              <a:t>2.E</a:t>
            </a:r>
            <a:r>
              <a:rPr lang="hr-HR" sz="2200" dirty="0" smtClean="0">
                <a:latin typeface="Bell MT" pitchFamily="18" charset="0"/>
                <a:cs typeface="Calibri" pitchFamily="34" charset="0"/>
              </a:rPr>
              <a:t>)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71472" y="571486"/>
            <a:ext cx="6108200" cy="572644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>
                <a:latin typeface="Bell MT" pitchFamily="18" charset="0"/>
                <a:cs typeface="Calibri" pitchFamily="34" charset="0"/>
              </a:rPr>
              <a:t>UKUPAN BROJ UČENIKA SUDIONIKA NA NATJECANJIMA: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01670" y="1785931"/>
            <a:ext cx="6108200" cy="2922535"/>
          </a:xfrm>
        </p:spPr>
        <p:txBody>
          <a:bodyPr/>
          <a:lstStyle/>
          <a:p>
            <a:r>
              <a:rPr lang="hr-HR" sz="2400" b="1" u="sng" dirty="0" smtClean="0">
                <a:latin typeface="Bell MT" pitchFamily="18" charset="0"/>
              </a:rPr>
              <a:t>ŠKOLSKA RAZINA</a:t>
            </a:r>
            <a:r>
              <a:rPr lang="hr-HR" sz="2400" dirty="0" smtClean="0">
                <a:latin typeface="Bell MT" pitchFamily="18" charset="0"/>
              </a:rPr>
              <a:t>: </a:t>
            </a:r>
            <a:r>
              <a:rPr lang="hr-HR" sz="2400" b="1" dirty="0" err="1" smtClean="0">
                <a:latin typeface="Bell MT" pitchFamily="18" charset="0"/>
              </a:rPr>
              <a:t>328</a:t>
            </a:r>
            <a:r>
              <a:rPr lang="hr-HR" sz="2400" b="1" dirty="0" smtClean="0">
                <a:latin typeface="Bell MT" pitchFamily="18" charset="0"/>
              </a:rPr>
              <a:t> UČENIKA</a:t>
            </a:r>
          </a:p>
          <a:p>
            <a:r>
              <a:rPr lang="hr-HR" sz="2400" b="1" u="sng" dirty="0" smtClean="0">
                <a:latin typeface="Bell MT" pitchFamily="18" charset="0"/>
              </a:rPr>
              <a:t>ŽUPANIJSKA RAZINA</a:t>
            </a:r>
            <a:r>
              <a:rPr lang="hr-HR" sz="2400" b="1" dirty="0" smtClean="0">
                <a:latin typeface="Bell MT" pitchFamily="18" charset="0"/>
              </a:rPr>
              <a:t>: </a:t>
            </a:r>
            <a:r>
              <a:rPr lang="hr-HR" sz="2400" b="1" dirty="0" err="1" smtClean="0">
                <a:latin typeface="Bell MT" pitchFamily="18" charset="0"/>
              </a:rPr>
              <a:t>87</a:t>
            </a:r>
            <a:r>
              <a:rPr lang="hr-HR" sz="2400" b="1" dirty="0" smtClean="0">
                <a:solidFill>
                  <a:srgbClr val="FF0000"/>
                </a:solidFill>
                <a:latin typeface="Bell MT" pitchFamily="18" charset="0"/>
              </a:rPr>
              <a:t> </a:t>
            </a:r>
            <a:r>
              <a:rPr lang="hr-HR" sz="2400" b="1" dirty="0" smtClean="0">
                <a:latin typeface="Bell MT" pitchFamily="18" charset="0"/>
              </a:rPr>
              <a:t>UČENIKA</a:t>
            </a:r>
          </a:p>
          <a:p>
            <a:r>
              <a:rPr lang="hr-HR" sz="2400" b="1" u="sng" dirty="0" smtClean="0">
                <a:latin typeface="Bell MT" pitchFamily="18" charset="0"/>
              </a:rPr>
              <a:t>DRŽAVNA RAZINA</a:t>
            </a:r>
            <a:r>
              <a:rPr lang="hr-HR" sz="2400" b="1" smtClean="0">
                <a:latin typeface="Bell MT" pitchFamily="18" charset="0"/>
              </a:rPr>
              <a:t>: 9 </a:t>
            </a:r>
            <a:r>
              <a:rPr lang="hr-HR" sz="2400" b="1" dirty="0" smtClean="0">
                <a:latin typeface="Bell MT" pitchFamily="18" charset="0"/>
              </a:rPr>
              <a:t>UČENIKA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34" y="142858"/>
            <a:ext cx="6566316" cy="647501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Bell MT" pitchFamily="18" charset="0"/>
              </a:rPr>
              <a:t>Hrvatski jezik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965" y="857239"/>
            <a:ext cx="6566315" cy="4157792"/>
          </a:xfrm>
        </p:spPr>
        <p:txBody>
          <a:bodyPr>
            <a:normAutofit fontScale="62500" lnSpcReduction="20000"/>
          </a:bodyPr>
          <a:lstStyle/>
          <a:p>
            <a:r>
              <a:rPr lang="hr-HR" sz="2900" b="1" i="1" u="sng" dirty="0" smtClean="0">
                <a:latin typeface="Bell MT" pitchFamily="18" charset="0"/>
                <a:cs typeface="Calibri" pitchFamily="34" charset="0"/>
              </a:rPr>
              <a:t>ŠKOLSKA RAZINA</a:t>
            </a:r>
            <a:r>
              <a:rPr lang="hr-HR" sz="2900" i="1" dirty="0" smtClean="0">
                <a:latin typeface="Bell MT" pitchFamily="18" charset="0"/>
                <a:cs typeface="Calibri" pitchFamily="34" charset="0"/>
              </a:rPr>
              <a:t>: 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održana 5. veljače </a:t>
            </a:r>
            <a:r>
              <a:rPr lang="hr-HR" sz="29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.</a:t>
            </a:r>
            <a:endParaRPr lang="sl-SI" sz="29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900" dirty="0" smtClean="0">
                <a:latin typeface="Bell MT" pitchFamily="18" charset="0"/>
                <a:cs typeface="Calibri" pitchFamily="34" charset="0"/>
              </a:rPr>
              <a:t>	Ukupno je sudjelovalo </a:t>
            </a:r>
            <a:r>
              <a:rPr lang="hr-HR" sz="2900" dirty="0" err="1" smtClean="0">
                <a:latin typeface="Bell MT" pitchFamily="18" charset="0"/>
                <a:cs typeface="Calibri" pitchFamily="34" charset="0"/>
              </a:rPr>
              <a:t>48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 učenika:</a:t>
            </a:r>
            <a:endParaRPr lang="sl-SI" sz="29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900" dirty="0" smtClean="0">
                <a:latin typeface="Bell MT" pitchFamily="18" charset="0"/>
                <a:cs typeface="Calibri" pitchFamily="34" charset="0"/>
              </a:rPr>
              <a:t>	1. razredi- 7 učenika</a:t>
            </a:r>
            <a:endParaRPr lang="sl-SI" sz="29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900" dirty="0" smtClean="0">
                <a:latin typeface="Bell MT" pitchFamily="18" charset="0"/>
                <a:cs typeface="Calibri" pitchFamily="34" charset="0"/>
              </a:rPr>
              <a:t>	2. razredi- </a:t>
            </a:r>
            <a:r>
              <a:rPr lang="hr-HR" sz="2900" dirty="0" err="1" smtClean="0">
                <a:latin typeface="Bell MT" pitchFamily="18" charset="0"/>
                <a:cs typeface="Calibri" pitchFamily="34" charset="0"/>
              </a:rPr>
              <a:t>10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 učenika</a:t>
            </a:r>
            <a:endParaRPr lang="sl-SI" sz="29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900" dirty="0" smtClean="0">
                <a:latin typeface="Bell MT" pitchFamily="18" charset="0"/>
                <a:cs typeface="Calibri" pitchFamily="34" charset="0"/>
              </a:rPr>
              <a:t>	3. razredi- </a:t>
            </a:r>
            <a:r>
              <a:rPr lang="hr-HR" sz="2900" dirty="0" err="1" smtClean="0">
                <a:latin typeface="Bell MT" pitchFamily="18" charset="0"/>
                <a:cs typeface="Calibri" pitchFamily="34" charset="0"/>
              </a:rPr>
              <a:t>25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 učenika</a:t>
            </a:r>
            <a:endParaRPr lang="sl-SI" sz="29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900" dirty="0" smtClean="0">
                <a:latin typeface="Bell MT" pitchFamily="18" charset="0"/>
                <a:cs typeface="Calibri" pitchFamily="34" charset="0"/>
              </a:rPr>
              <a:t>	4. razredi- 6 učenika</a:t>
            </a:r>
            <a:endParaRPr lang="sl-SI" sz="29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900" b="1" i="1" u="sng" dirty="0" smtClean="0">
                <a:latin typeface="Bell MT" pitchFamily="18" charset="0"/>
                <a:cs typeface="Calibri" pitchFamily="34" charset="0"/>
              </a:rPr>
              <a:t>ŽUPANIJSKA RAZINA</a:t>
            </a:r>
            <a:r>
              <a:rPr lang="hr-HR" sz="2900" b="1" i="1" dirty="0" smtClean="0">
                <a:latin typeface="Bell MT" pitchFamily="18" charset="0"/>
                <a:cs typeface="Calibri" pitchFamily="34" charset="0"/>
              </a:rPr>
              <a:t>:</a:t>
            </a:r>
            <a:r>
              <a:rPr lang="hr-HR" sz="2900" i="1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održana je 5. ožujka </a:t>
            </a:r>
            <a:r>
              <a:rPr lang="hr-HR" sz="29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., a pozvano je 6 učenika: 2 učenice – 1. razred, 2 učenice – 2. razred, 3 učenice – 3. razred</a:t>
            </a:r>
          </a:p>
          <a:p>
            <a:r>
              <a:rPr lang="hr-HR" sz="2900" b="1" i="1" u="sng" dirty="0" smtClean="0">
                <a:latin typeface="Bell MT" pitchFamily="18" charset="0"/>
                <a:cs typeface="Calibri" pitchFamily="34" charset="0"/>
              </a:rPr>
              <a:t>OSTVARENI REZULTATI</a:t>
            </a:r>
            <a:r>
              <a:rPr lang="hr-HR" sz="2900" i="1" dirty="0" smtClean="0">
                <a:latin typeface="Bell MT" pitchFamily="18" charset="0"/>
                <a:cs typeface="Calibri" pitchFamily="34" charset="0"/>
              </a:rPr>
              <a:t>:  </a:t>
            </a:r>
          </a:p>
          <a:p>
            <a:r>
              <a:rPr lang="hr-HR" sz="2900" i="1" dirty="0" smtClean="0">
                <a:latin typeface="Bell MT" pitchFamily="18" charset="0"/>
                <a:cs typeface="Calibri" pitchFamily="34" charset="0"/>
              </a:rPr>
              <a:t>1. razredi - </a:t>
            </a:r>
            <a:r>
              <a:rPr lang="hr-HR" sz="2900" b="1" i="1" dirty="0" smtClean="0">
                <a:latin typeface="Bell MT" pitchFamily="18" charset="0"/>
                <a:cs typeface="Calibri" pitchFamily="34" charset="0"/>
              </a:rPr>
              <a:t>3</a:t>
            </a:r>
            <a:r>
              <a:rPr lang="hr-HR" sz="2900" b="1" dirty="0" smtClean="0">
                <a:latin typeface="Bell MT" pitchFamily="18" charset="0"/>
                <a:cs typeface="Calibri" pitchFamily="34" charset="0"/>
              </a:rPr>
              <a:t>. mjesto 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Antonija Nakić, </a:t>
            </a:r>
            <a:r>
              <a:rPr lang="hr-HR" sz="2900" dirty="0" err="1" smtClean="0">
                <a:latin typeface="Bell MT" pitchFamily="18" charset="0"/>
                <a:cs typeface="Calibri" pitchFamily="34" charset="0"/>
              </a:rPr>
              <a:t>1.E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; </a:t>
            </a:r>
            <a:r>
              <a:rPr lang="hr-HR" sz="2900" b="1" dirty="0" smtClean="0">
                <a:latin typeface="Bell MT" pitchFamily="18" charset="0"/>
                <a:cs typeface="Calibri" pitchFamily="34" charset="0"/>
              </a:rPr>
              <a:t>9. mjesto 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Andreja Vlahinja, </a:t>
            </a:r>
            <a:r>
              <a:rPr lang="hr-HR" sz="2900" dirty="0" err="1" smtClean="0">
                <a:latin typeface="Bell MT" pitchFamily="18" charset="0"/>
                <a:cs typeface="Calibri" pitchFamily="34" charset="0"/>
              </a:rPr>
              <a:t>1.C</a:t>
            </a:r>
            <a:endParaRPr lang="hr-HR" sz="29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900" i="1" dirty="0" smtClean="0">
                <a:latin typeface="Bell MT" pitchFamily="18" charset="0"/>
                <a:cs typeface="Calibri" pitchFamily="34" charset="0"/>
              </a:rPr>
              <a:t>2. razredi 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-</a:t>
            </a:r>
            <a:r>
              <a:rPr lang="hr-HR" sz="2900" i="1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sz="2900" b="1" dirty="0" smtClean="0">
                <a:latin typeface="Bell MT" pitchFamily="18" charset="0"/>
                <a:cs typeface="Calibri" pitchFamily="34" charset="0"/>
              </a:rPr>
              <a:t>6. mjesto 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Tea </a:t>
            </a:r>
            <a:r>
              <a:rPr lang="hr-HR" sz="2900" dirty="0" err="1" smtClean="0">
                <a:latin typeface="Bell MT" pitchFamily="18" charset="0"/>
                <a:cs typeface="Calibri" pitchFamily="34" charset="0"/>
              </a:rPr>
              <a:t>Vitković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, </a:t>
            </a:r>
            <a:r>
              <a:rPr lang="hr-HR" sz="2900" dirty="0" err="1" smtClean="0">
                <a:latin typeface="Bell MT" pitchFamily="18" charset="0"/>
                <a:cs typeface="Calibri" pitchFamily="34" charset="0"/>
              </a:rPr>
              <a:t>2.B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; </a:t>
            </a:r>
            <a:r>
              <a:rPr lang="hr-HR" sz="2900" b="1" dirty="0" smtClean="0">
                <a:latin typeface="Bell MT" pitchFamily="18" charset="0"/>
                <a:cs typeface="Calibri" pitchFamily="34" charset="0"/>
              </a:rPr>
              <a:t>7. mjesto 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Jana </a:t>
            </a:r>
            <a:r>
              <a:rPr lang="hr-HR" sz="2900" dirty="0" err="1" smtClean="0">
                <a:latin typeface="Bell MT" pitchFamily="18" charset="0"/>
                <a:cs typeface="Calibri" pitchFamily="34" charset="0"/>
              </a:rPr>
              <a:t>Hrnčić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, </a:t>
            </a:r>
            <a:r>
              <a:rPr lang="hr-HR" sz="2900" dirty="0" err="1" smtClean="0">
                <a:latin typeface="Bell MT" pitchFamily="18" charset="0"/>
                <a:cs typeface="Calibri" pitchFamily="34" charset="0"/>
              </a:rPr>
              <a:t>2.B</a:t>
            </a:r>
            <a:endParaRPr lang="hr-HR" sz="2900" b="1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900" i="1" dirty="0" smtClean="0">
                <a:latin typeface="Bell MT" pitchFamily="18" charset="0"/>
                <a:cs typeface="Calibri" pitchFamily="34" charset="0"/>
              </a:rPr>
              <a:t>3. razredi - </a:t>
            </a:r>
            <a:r>
              <a:rPr lang="hr-HR" sz="2900" b="1" dirty="0" smtClean="0">
                <a:latin typeface="Bell MT" pitchFamily="18" charset="0"/>
                <a:cs typeface="Calibri" pitchFamily="34" charset="0"/>
              </a:rPr>
              <a:t>4. mjesto 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Tamara </a:t>
            </a:r>
            <a:r>
              <a:rPr lang="hr-HR" sz="2900" dirty="0" err="1" smtClean="0">
                <a:latin typeface="Bell MT" pitchFamily="18" charset="0"/>
                <a:cs typeface="Calibri" pitchFamily="34" charset="0"/>
              </a:rPr>
              <a:t>Hrženjak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, </a:t>
            </a:r>
            <a:r>
              <a:rPr lang="hr-HR" sz="2900" dirty="0" err="1" smtClean="0">
                <a:latin typeface="Bell MT" pitchFamily="18" charset="0"/>
                <a:cs typeface="Calibri" pitchFamily="34" charset="0"/>
              </a:rPr>
              <a:t>3.C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; </a:t>
            </a:r>
            <a:r>
              <a:rPr lang="hr-HR" sz="2900" b="1" dirty="0" smtClean="0">
                <a:latin typeface="Bell MT" pitchFamily="18" charset="0"/>
                <a:cs typeface="Calibri" pitchFamily="34" charset="0"/>
              </a:rPr>
              <a:t>7. mjesto 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Ana </a:t>
            </a:r>
            <a:r>
              <a:rPr lang="hr-HR" sz="2900" dirty="0" err="1" smtClean="0">
                <a:latin typeface="Bell MT" pitchFamily="18" charset="0"/>
                <a:cs typeface="Calibri" pitchFamily="34" charset="0"/>
              </a:rPr>
              <a:t>Vincek</a:t>
            </a:r>
            <a:r>
              <a:rPr lang="hr-HR" sz="2900" dirty="0" smtClean="0">
                <a:latin typeface="Bell MT" pitchFamily="18" charset="0"/>
                <a:cs typeface="Calibri" pitchFamily="34" charset="0"/>
              </a:rPr>
              <a:t>, </a:t>
            </a:r>
            <a:r>
              <a:rPr lang="hr-HR" sz="2900" dirty="0" err="1" smtClean="0">
                <a:latin typeface="Bell MT" pitchFamily="18" charset="0"/>
                <a:cs typeface="Calibri" pitchFamily="34" charset="0"/>
              </a:rPr>
              <a:t>3.D</a:t>
            </a:r>
            <a:endParaRPr lang="hr-HR" sz="2900" i="1" dirty="0" smtClean="0">
              <a:latin typeface="Bell MT" pitchFamily="18" charset="0"/>
              <a:cs typeface="Calibri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1472" y="1071552"/>
            <a:ext cx="8093365" cy="763525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Bell MT" pitchFamily="18" charset="0"/>
                <a:cs typeface="Calibri" pitchFamily="34" charset="0"/>
              </a:rPr>
              <a:t>Latinski jezik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00034" y="1643056"/>
            <a:ext cx="7392706" cy="1500198"/>
          </a:xfrm>
        </p:spPr>
        <p:txBody>
          <a:bodyPr>
            <a:normAutofit/>
          </a:bodyPr>
          <a:lstStyle/>
          <a:p>
            <a:pPr algn="just"/>
            <a:r>
              <a:rPr lang="hr-HR" sz="2200" i="1" u="sng" dirty="0" smtClean="0">
                <a:latin typeface="Bell MT" pitchFamily="18" charset="0"/>
                <a:cs typeface="Calibri" pitchFamily="34" charset="0"/>
              </a:rPr>
              <a:t>ŠKOLSKA RAZINA</a:t>
            </a:r>
            <a:r>
              <a:rPr lang="hr-HR" sz="2200" i="1" dirty="0" smtClean="0">
                <a:latin typeface="Bell MT" pitchFamily="18" charset="0"/>
                <a:cs typeface="Calibri" pitchFamily="34" charset="0"/>
              </a:rPr>
              <a:t>:  </a:t>
            </a:r>
            <a:r>
              <a:rPr lang="hr-HR" sz="2200" b="0" dirty="0" smtClean="0">
                <a:latin typeface="Bell MT" pitchFamily="18" charset="0"/>
                <a:cs typeface="Calibri" pitchFamily="34" charset="0"/>
              </a:rPr>
              <a:t>održana </a:t>
            </a:r>
            <a:r>
              <a:rPr lang="hr-HR" sz="2200" b="0" dirty="0" err="1" smtClean="0">
                <a:latin typeface="Bell MT" pitchFamily="18" charset="0"/>
                <a:cs typeface="Calibri" pitchFamily="34" charset="0"/>
              </a:rPr>
              <a:t>19</a:t>
            </a:r>
            <a:r>
              <a:rPr lang="hr-HR" sz="2200" b="0" dirty="0" smtClean="0">
                <a:latin typeface="Bell MT" pitchFamily="18" charset="0"/>
                <a:cs typeface="Calibri" pitchFamily="34" charset="0"/>
              </a:rPr>
              <a:t>. siječnja </a:t>
            </a:r>
            <a:r>
              <a:rPr lang="hr-HR" sz="2200" b="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200" b="0" dirty="0" smtClean="0">
                <a:latin typeface="Bell MT" pitchFamily="18" charset="0"/>
                <a:cs typeface="Calibri" pitchFamily="34" charset="0"/>
              </a:rPr>
              <a:t>.</a:t>
            </a:r>
            <a:r>
              <a:rPr lang="sl-SI" sz="2200" b="0" dirty="0" smtClean="0">
                <a:latin typeface="Bell MT" pitchFamily="18" charset="0"/>
                <a:cs typeface="Calibri" pitchFamily="34" charset="0"/>
              </a:rPr>
              <a:t>, </a:t>
            </a:r>
            <a:r>
              <a:rPr lang="hr-HR" sz="2200" b="0" dirty="0" smtClean="0">
                <a:latin typeface="Bell MT" pitchFamily="18" charset="0"/>
                <a:cs typeface="Calibri" pitchFamily="34" charset="0"/>
              </a:rPr>
              <a:t>nije bilo prijavljenih učenika</a:t>
            </a:r>
            <a:endParaRPr lang="sl-SI" sz="2200" b="0" dirty="0" smtClean="0">
              <a:latin typeface="Bell MT" pitchFamily="18" charset="0"/>
              <a:cs typeface="Calibri" pitchFamily="34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Bell MT" pitchFamily="18" charset="0"/>
                <a:cs typeface="Calibri" pitchFamily="34" charset="0"/>
              </a:rPr>
              <a:t>FRANCUSKI JEZIK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b="1" i="1" u="sng" dirty="0" smtClean="0">
                <a:latin typeface="Bell MT" pitchFamily="18" charset="0"/>
                <a:cs typeface="Calibri" pitchFamily="34" charset="0"/>
              </a:rPr>
              <a:t>ŠKOLSKA RAZINA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: održana 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22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. siječnja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., sudjelovalo 5 učenica (Hana Golubić, Ela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Moharić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, Tea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Švelec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, Zrinka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Vrček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 –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4.A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; Ružica Bagarić -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4.D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)</a:t>
            </a:r>
            <a:endParaRPr lang="sl-SI" sz="20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000" b="1" i="1" u="sng" dirty="0" smtClean="0">
                <a:latin typeface="Bell MT" pitchFamily="18" charset="0"/>
                <a:cs typeface="Calibri" pitchFamily="34" charset="0"/>
              </a:rPr>
              <a:t>ŽUPANIJSKA RAZINA: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 održana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23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. veljače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., pozvana učenica Zrinka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Vrček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 (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4.A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)</a:t>
            </a:r>
            <a:endParaRPr lang="sl-SI" sz="20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000" b="1" dirty="0" smtClean="0">
                <a:latin typeface="Bell MT" pitchFamily="18" charset="0"/>
                <a:cs typeface="Calibri" pitchFamily="34" charset="0"/>
              </a:rPr>
              <a:t>Ostvareni rezultati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: </a:t>
            </a:r>
            <a:r>
              <a:rPr lang="hr-HR" sz="2000" b="1" dirty="0" smtClean="0">
                <a:latin typeface="Bell MT" pitchFamily="18" charset="0"/>
                <a:cs typeface="Calibri" pitchFamily="34" charset="0"/>
              </a:rPr>
              <a:t>2. mjesto</a:t>
            </a:r>
            <a:endParaRPr lang="hr-HR" sz="2000" b="1" dirty="0" smtClean="0">
              <a:latin typeface="Bell MT" pitchFamily="18" charset="0"/>
              <a:cs typeface="Calibri" pitchFamily="34" charset="0"/>
            </a:endParaRPr>
          </a:p>
          <a:p>
            <a:endParaRPr lang="hr-HR" sz="2600" dirty="0" smtClean="0">
              <a:latin typeface="Bell MT" pitchFamily="18" charset="0"/>
              <a:cs typeface="Calibri" pitchFamily="34" charset="0"/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ŠPANJOLSKI JEZIK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000" b="1" i="1" u="sng" dirty="0" smtClean="0">
                <a:latin typeface="Bell MT" pitchFamily="18" charset="0"/>
                <a:cs typeface="Calibri" pitchFamily="34" charset="0"/>
              </a:rPr>
              <a:t>ŠKOLSKA RAZINA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: održana 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22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. siječnja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., sudjelovale 2 učenice (Helena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Brezovec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,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4.D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 – A razina; Iva Habek,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4.C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 – B razina)</a:t>
            </a:r>
            <a:endParaRPr lang="sl-SI" sz="20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000" b="1" i="1" u="sng" dirty="0" smtClean="0">
                <a:latin typeface="Bell MT" pitchFamily="18" charset="0"/>
                <a:cs typeface="Calibri" pitchFamily="34" charset="0"/>
              </a:rPr>
              <a:t>ŽUPANIJSKA RAZINA: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 održana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23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. veljače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., pozvane obje učenice</a:t>
            </a:r>
            <a:endParaRPr lang="sl-SI" sz="20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000" b="1" dirty="0" smtClean="0">
                <a:latin typeface="Bell MT" pitchFamily="18" charset="0"/>
                <a:cs typeface="Calibri" pitchFamily="34" charset="0"/>
              </a:rPr>
              <a:t>Ostvareni rezultati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: </a:t>
            </a:r>
            <a:r>
              <a:rPr lang="hr-HR" sz="2000" b="1" dirty="0" smtClean="0">
                <a:latin typeface="Bell MT" pitchFamily="18" charset="0"/>
                <a:cs typeface="Calibri" pitchFamily="34" charset="0"/>
              </a:rPr>
              <a:t>2. mjesto 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Helena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Brezovec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,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4.D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 (A razina); </a:t>
            </a:r>
            <a:r>
              <a:rPr lang="hr-HR" sz="2000" b="1" dirty="0" smtClean="0">
                <a:latin typeface="Bell MT" pitchFamily="18" charset="0"/>
                <a:cs typeface="Calibri" pitchFamily="34" charset="0"/>
              </a:rPr>
              <a:t>2. mjesto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 Iva Habek,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4.C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 (B razina)</a:t>
            </a:r>
          </a:p>
          <a:p>
            <a:endParaRPr lang="hr-HR" sz="20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000" b="1" dirty="0" smtClean="0">
                <a:latin typeface="Bell MT" pitchFamily="18" charset="0"/>
                <a:cs typeface="Calibri" pitchFamily="34" charset="0"/>
              </a:rPr>
              <a:t>Učenica Helena </a:t>
            </a:r>
            <a:r>
              <a:rPr lang="hr-HR" sz="2000" b="1" dirty="0" err="1" smtClean="0">
                <a:latin typeface="Bell MT" pitchFamily="18" charset="0"/>
                <a:cs typeface="Calibri" pitchFamily="34" charset="0"/>
              </a:rPr>
              <a:t>Brezovec</a:t>
            </a:r>
            <a:r>
              <a:rPr lang="hr-HR" sz="2000" b="1" dirty="0" smtClean="0">
                <a:latin typeface="Bell MT" pitchFamily="18" charset="0"/>
                <a:cs typeface="Calibri" pitchFamily="34" charset="0"/>
              </a:rPr>
              <a:t> pozvana je na državno natjecanje koje se održalo od </a:t>
            </a:r>
            <a:r>
              <a:rPr lang="hr-HR" sz="2000" b="1" dirty="0" err="1" smtClean="0">
                <a:latin typeface="Bell MT" pitchFamily="18" charset="0"/>
                <a:cs typeface="Calibri" pitchFamily="34" charset="0"/>
              </a:rPr>
              <a:t>19</a:t>
            </a:r>
            <a:r>
              <a:rPr lang="hr-HR" sz="2000" b="1" dirty="0" smtClean="0">
                <a:latin typeface="Bell MT" pitchFamily="18" charset="0"/>
                <a:cs typeface="Calibri" pitchFamily="34" charset="0"/>
              </a:rPr>
              <a:t>. do </a:t>
            </a:r>
            <a:r>
              <a:rPr lang="hr-HR" sz="2000" b="1" dirty="0" err="1" smtClean="0">
                <a:latin typeface="Bell MT" pitchFamily="18" charset="0"/>
                <a:cs typeface="Calibri" pitchFamily="34" charset="0"/>
              </a:rPr>
              <a:t>21</a:t>
            </a:r>
            <a:r>
              <a:rPr lang="hr-HR" sz="2000" b="1" dirty="0" smtClean="0">
                <a:latin typeface="Bell MT" pitchFamily="18" charset="0"/>
                <a:cs typeface="Calibri" pitchFamily="34" charset="0"/>
              </a:rPr>
              <a:t>. travnja </a:t>
            </a:r>
            <a:r>
              <a:rPr lang="hr-HR" sz="2000" b="1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000" b="1" dirty="0" smtClean="0">
                <a:latin typeface="Bell MT" pitchFamily="18" charset="0"/>
                <a:cs typeface="Calibri" pitchFamily="34" charset="0"/>
              </a:rPr>
              <a:t>. u Daruvaru i osvojila 6. mjesto.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Bell MT" pitchFamily="18" charset="0"/>
                <a:cs typeface="Calibri" pitchFamily="34" charset="0"/>
              </a:rPr>
              <a:t>ENGLESKI JEZIK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hr-HR" altLang="sr-Latn-RS" b="1" i="1" dirty="0" smtClean="0">
                <a:latin typeface="Bell MT" panose="02020503060305020303" pitchFamily="18" charset="0"/>
                <a:cs typeface="Calibri" panose="020F0502020204030204" pitchFamily="34" charset="0"/>
              </a:rPr>
              <a:t>ŠKOLSKA RAZINA</a:t>
            </a:r>
            <a:r>
              <a:rPr lang="hr-HR" altLang="sr-Latn-RS" dirty="0" smtClean="0">
                <a:latin typeface="Bell MT" panose="02020503060305020303" pitchFamily="18" charset="0"/>
                <a:cs typeface="Calibri" panose="020F0502020204030204" pitchFamily="34" charset="0"/>
              </a:rPr>
              <a:t>: održana </a:t>
            </a:r>
            <a:r>
              <a:rPr lang="hr-HR" altLang="sr-Latn-RS" dirty="0" err="1" smtClean="0">
                <a:latin typeface="Bell MT" panose="02020503060305020303" pitchFamily="18" charset="0"/>
                <a:cs typeface="Calibri" panose="020F0502020204030204" pitchFamily="34" charset="0"/>
              </a:rPr>
              <a:t>24</a:t>
            </a:r>
            <a:r>
              <a:rPr lang="hr-HR" altLang="sr-Latn-RS" dirty="0" smtClean="0">
                <a:latin typeface="Bell MT" panose="02020503060305020303" pitchFamily="18" charset="0"/>
                <a:cs typeface="Calibri" panose="020F0502020204030204" pitchFamily="34" charset="0"/>
              </a:rPr>
              <a:t>. siječnja  </a:t>
            </a:r>
            <a:r>
              <a:rPr lang="hr-HR" altLang="sr-Latn-RS" dirty="0" err="1" smtClean="0">
                <a:latin typeface="Bell MT" panose="02020503060305020303" pitchFamily="18" charset="0"/>
                <a:cs typeface="Calibri" panose="020F0502020204030204" pitchFamily="34" charset="0"/>
              </a:rPr>
              <a:t>2018</a:t>
            </a:r>
            <a:r>
              <a:rPr lang="hr-HR" altLang="sr-Latn-RS" dirty="0" smtClean="0">
                <a:latin typeface="Bell MT" panose="02020503060305020303" pitchFamily="18" charset="0"/>
                <a:cs typeface="Calibri" panose="020F0502020204030204" pitchFamily="34" charset="0"/>
              </a:rPr>
              <a:t>.</a:t>
            </a:r>
            <a:endParaRPr lang="sl-SI" altLang="sr-Latn-RS" dirty="0" smtClean="0">
              <a:latin typeface="Bell MT" panose="02020503060305020303" pitchFamily="18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hr-HR" altLang="sr-Latn-RS" dirty="0" smtClean="0">
                <a:latin typeface="Bell MT" panose="02020503060305020303" pitchFamily="18" charset="0"/>
                <a:cs typeface="Calibri" panose="020F0502020204030204" pitchFamily="34" charset="0"/>
              </a:rPr>
              <a:t>Ukupan broj učenika: </a:t>
            </a:r>
            <a:r>
              <a:rPr lang="hr-HR" altLang="sr-Latn-RS" dirty="0" err="1" smtClean="0">
                <a:latin typeface="Bell MT" panose="02020503060305020303" pitchFamily="18" charset="0"/>
                <a:cs typeface="Calibri" panose="020F0502020204030204" pitchFamily="34" charset="0"/>
              </a:rPr>
              <a:t>57</a:t>
            </a:r>
            <a:endParaRPr lang="sl-SI" altLang="sr-Latn-RS" dirty="0" smtClean="0">
              <a:latin typeface="Bell MT" panose="02020503060305020303" pitchFamily="18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hr-HR" altLang="sr-Latn-RS" b="1" i="1" u="sng" dirty="0" smtClean="0">
                <a:latin typeface="Bell MT" panose="02020503060305020303" pitchFamily="18" charset="0"/>
                <a:cs typeface="Calibri" panose="020F0502020204030204" pitchFamily="34" charset="0"/>
              </a:rPr>
              <a:t>Razred i kategorija: </a:t>
            </a:r>
            <a:r>
              <a:rPr lang="hr-HR" altLang="sr-Latn-RS" dirty="0" smtClean="0">
                <a:latin typeface="Bell MT" panose="02020503060305020303" pitchFamily="18" charset="0"/>
                <a:cs typeface="Calibri" panose="020F0502020204030204" pitchFamily="34" charset="0"/>
              </a:rPr>
              <a:t> </a:t>
            </a:r>
          </a:p>
          <a:p>
            <a:pPr>
              <a:buFontTx/>
              <a:buAutoNum type="arabicPeriod"/>
              <a:defRPr/>
            </a:pPr>
            <a:r>
              <a:rPr lang="hr-HR" altLang="sr-Latn-RS" i="1" u="sng" dirty="0" smtClean="0">
                <a:latin typeface="Bell MT" panose="02020503060305020303" pitchFamily="18" charset="0"/>
                <a:cs typeface="Calibri" panose="020F0502020204030204" pitchFamily="34" charset="0"/>
              </a:rPr>
              <a:t>2 A</a:t>
            </a:r>
            <a:r>
              <a:rPr lang="hr-HR" altLang="sr-Latn-RS" dirty="0" smtClean="0">
                <a:latin typeface="Bell MT" panose="02020503060305020303" pitchFamily="18" charset="0"/>
                <a:cs typeface="Calibri" panose="020F0502020204030204" pitchFamily="34" charset="0"/>
              </a:rPr>
              <a:t>- </a:t>
            </a:r>
            <a:r>
              <a:rPr lang="hr-HR" altLang="sr-Latn-RS" dirty="0" err="1" smtClean="0">
                <a:latin typeface="Bell MT" panose="02020503060305020303" pitchFamily="18" charset="0"/>
                <a:cs typeface="Calibri" panose="020F0502020204030204" pitchFamily="34" charset="0"/>
              </a:rPr>
              <a:t>33</a:t>
            </a:r>
            <a:endParaRPr lang="hr-HR" altLang="sr-Latn-RS" dirty="0" smtClean="0">
              <a:latin typeface="Bell MT" panose="02020503060305020303" pitchFamily="18" charset="0"/>
              <a:cs typeface="Calibri" panose="020F0502020204030204" pitchFamily="34" charset="0"/>
            </a:endParaRPr>
          </a:p>
          <a:p>
            <a:pPr>
              <a:buFontTx/>
              <a:buAutoNum type="arabicPeriod"/>
              <a:defRPr/>
            </a:pPr>
            <a:r>
              <a:rPr lang="hr-HR" altLang="sr-Latn-RS" i="1" u="sng" dirty="0" smtClean="0">
                <a:latin typeface="Bell MT" panose="02020503060305020303" pitchFamily="18" charset="0"/>
                <a:cs typeface="Calibri" panose="020F0502020204030204" pitchFamily="34" charset="0"/>
              </a:rPr>
              <a:t>4 A</a:t>
            </a:r>
            <a:r>
              <a:rPr lang="hr-HR" altLang="sr-Latn-RS" dirty="0" smtClean="0">
                <a:latin typeface="Bell MT" panose="02020503060305020303" pitchFamily="18" charset="0"/>
                <a:cs typeface="Calibri" panose="020F0502020204030204" pitchFamily="34" charset="0"/>
              </a:rPr>
              <a:t>- </a:t>
            </a:r>
            <a:r>
              <a:rPr lang="hr-HR" altLang="sr-Latn-RS" dirty="0" err="1" smtClean="0">
                <a:latin typeface="Bell MT" panose="02020503060305020303" pitchFamily="18" charset="0"/>
                <a:cs typeface="Calibri" panose="020F0502020204030204" pitchFamily="34" charset="0"/>
              </a:rPr>
              <a:t>24</a:t>
            </a:r>
            <a:endParaRPr lang="sl-SI" altLang="sr-Latn-RS" dirty="0" smtClean="0">
              <a:latin typeface="Bell MT" panose="02020503060305020303" pitchFamily="18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hr-HR" altLang="sr-Latn-RS" b="1" i="1" dirty="0" smtClean="0">
                <a:latin typeface="Bell MT" panose="02020503060305020303" pitchFamily="18" charset="0"/>
                <a:cs typeface="Calibri" panose="020F0502020204030204" pitchFamily="34" charset="0"/>
              </a:rPr>
              <a:t>ŽUPANIJSKA RAZINA:</a:t>
            </a:r>
            <a:r>
              <a:rPr lang="hr-HR" altLang="sr-Latn-RS" i="1" dirty="0" smtClean="0">
                <a:latin typeface="Bell MT" panose="02020503060305020303" pitchFamily="18" charset="0"/>
                <a:cs typeface="Calibri" panose="020F0502020204030204" pitchFamily="34" charset="0"/>
              </a:rPr>
              <a:t> </a:t>
            </a:r>
            <a:r>
              <a:rPr lang="hr-HR" altLang="sr-Latn-RS" dirty="0" smtClean="0">
                <a:latin typeface="Bell MT" panose="02020503060305020303" pitchFamily="18" charset="0"/>
                <a:cs typeface="Calibri" panose="020F0502020204030204" pitchFamily="34" charset="0"/>
              </a:rPr>
              <a:t>održana je </a:t>
            </a:r>
            <a:r>
              <a:rPr lang="hr-HR" altLang="sr-Latn-RS" dirty="0" err="1" smtClean="0">
                <a:latin typeface="Bell MT" panose="02020503060305020303" pitchFamily="18" charset="0"/>
                <a:cs typeface="Calibri" panose="020F0502020204030204" pitchFamily="34" charset="0"/>
              </a:rPr>
              <a:t>20</a:t>
            </a:r>
            <a:r>
              <a:rPr lang="hr-HR" altLang="sr-Latn-RS" dirty="0" smtClean="0">
                <a:latin typeface="Bell MT" panose="02020503060305020303" pitchFamily="18" charset="0"/>
                <a:cs typeface="Calibri" panose="020F0502020204030204" pitchFamily="34" charset="0"/>
              </a:rPr>
              <a:t>. veljače </a:t>
            </a:r>
            <a:r>
              <a:rPr lang="hr-HR" altLang="sr-Latn-RS" dirty="0" err="1" smtClean="0">
                <a:latin typeface="Bell MT" panose="02020503060305020303" pitchFamily="18" charset="0"/>
                <a:cs typeface="Calibri" panose="020F0502020204030204" pitchFamily="34" charset="0"/>
              </a:rPr>
              <a:t>2018</a:t>
            </a:r>
            <a:r>
              <a:rPr lang="hr-HR" altLang="sr-Latn-RS" dirty="0" smtClean="0">
                <a:latin typeface="Bell MT" panose="02020503060305020303" pitchFamily="18" charset="0"/>
                <a:cs typeface="Calibri" panose="020F0502020204030204" pitchFamily="34" charset="0"/>
              </a:rPr>
              <a:t>., pozvan je 1 učenik – Joško Vučić, </a:t>
            </a:r>
            <a:r>
              <a:rPr lang="hr-HR" altLang="sr-Latn-RS" dirty="0" err="1" smtClean="0">
                <a:latin typeface="Bell MT" panose="02020503060305020303" pitchFamily="18" charset="0"/>
                <a:cs typeface="Calibri" panose="020F0502020204030204" pitchFamily="34" charset="0"/>
              </a:rPr>
              <a:t>2.C</a:t>
            </a:r>
            <a:endParaRPr lang="sl-SI" altLang="sr-Latn-RS" dirty="0" smtClean="0">
              <a:solidFill>
                <a:srgbClr val="FF0000"/>
              </a:solidFill>
              <a:latin typeface="Bell MT" panose="02020503060305020303" pitchFamily="18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hr-HR" altLang="sr-Latn-RS" b="1" i="1" u="sng" dirty="0" smtClean="0">
                <a:latin typeface="Bell MT" panose="02020503060305020303" pitchFamily="18" charset="0"/>
                <a:cs typeface="Calibri" panose="020F0502020204030204" pitchFamily="34" charset="0"/>
              </a:rPr>
              <a:t>Ostvareni rezultat: </a:t>
            </a:r>
            <a:r>
              <a:rPr lang="hr-HR" altLang="sr-Latn-RS" b="1" u="sng" dirty="0" err="1" smtClean="0">
                <a:latin typeface="Bell MT" panose="02020503060305020303" pitchFamily="18" charset="0"/>
                <a:cs typeface="Calibri" panose="020F0502020204030204" pitchFamily="34" charset="0"/>
              </a:rPr>
              <a:t>12</a:t>
            </a:r>
            <a:r>
              <a:rPr lang="hr-HR" altLang="sr-Latn-RS" b="1" u="sng" dirty="0" smtClean="0">
                <a:latin typeface="Bell MT" panose="02020503060305020303" pitchFamily="18" charset="0"/>
                <a:cs typeface="Calibri" panose="020F0502020204030204" pitchFamily="34" charset="0"/>
              </a:rPr>
              <a:t>. mjesto</a:t>
            </a:r>
            <a:endParaRPr lang="sl-SI" altLang="sr-Latn-RS" b="1" u="sng" dirty="0" smtClean="0">
              <a:latin typeface="Bell MT" panose="02020503060305020303" pitchFamily="18" charset="0"/>
              <a:cs typeface="Calibri" panose="020F0502020204030204" pitchFamily="34" charset="0"/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Bell MT" pitchFamily="18" charset="0"/>
                <a:cs typeface="Calibri" pitchFamily="34" charset="0"/>
              </a:rPr>
              <a:t>NJEMAČKI JEZIK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01670" y="928676"/>
            <a:ext cx="6108200" cy="3779791"/>
          </a:xfrm>
        </p:spPr>
        <p:txBody>
          <a:bodyPr>
            <a:normAutofit fontScale="92500" lnSpcReduction="10000"/>
          </a:bodyPr>
          <a:lstStyle/>
          <a:p>
            <a:r>
              <a:rPr lang="hr-HR" sz="2600" b="1" i="1" dirty="0" smtClean="0">
                <a:latin typeface="Bell MT" pitchFamily="18" charset="0"/>
                <a:cs typeface="Calibri" pitchFamily="34" charset="0"/>
              </a:rPr>
              <a:t>ŠKOLSKA RAZINA</a:t>
            </a:r>
            <a:r>
              <a:rPr lang="hr-HR" sz="2600" i="1" dirty="0" smtClean="0">
                <a:latin typeface="Bell MT" pitchFamily="18" charset="0"/>
                <a:cs typeface="Calibri" pitchFamily="34" charset="0"/>
              </a:rPr>
              <a:t>: 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održana </a:t>
            </a:r>
            <a:r>
              <a:rPr lang="hr-HR" sz="2600" dirty="0" err="1" smtClean="0">
                <a:latin typeface="Bell MT" pitchFamily="18" charset="0"/>
                <a:cs typeface="Calibri" pitchFamily="34" charset="0"/>
              </a:rPr>
              <a:t>23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. siječnja </a:t>
            </a:r>
            <a:r>
              <a:rPr lang="hr-HR" sz="26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.</a:t>
            </a:r>
          </a:p>
          <a:p>
            <a:r>
              <a:rPr lang="hr-HR" sz="2600" dirty="0" smtClean="0">
                <a:latin typeface="Bell MT" pitchFamily="18" charset="0"/>
                <a:cs typeface="Calibri" pitchFamily="34" charset="0"/>
              </a:rPr>
              <a:t>Sudjelovalo je ukupno </a:t>
            </a:r>
            <a:r>
              <a:rPr lang="hr-HR" sz="2600" dirty="0" err="1" smtClean="0">
                <a:latin typeface="Bell MT" pitchFamily="18" charset="0"/>
                <a:cs typeface="Calibri" pitchFamily="34" charset="0"/>
              </a:rPr>
              <a:t>17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 učenika</a:t>
            </a:r>
          </a:p>
          <a:p>
            <a:r>
              <a:rPr lang="hr-HR" sz="2600" b="1" i="1" u="sng" dirty="0" smtClean="0">
                <a:latin typeface="Bell MT" pitchFamily="18" charset="0"/>
                <a:cs typeface="Calibri" pitchFamily="34" charset="0"/>
              </a:rPr>
              <a:t>Kategorija </a:t>
            </a:r>
            <a:r>
              <a:rPr lang="hr-HR" sz="2600" b="1" i="1" u="sng" dirty="0" err="1" smtClean="0">
                <a:latin typeface="Bell MT" pitchFamily="18" charset="0"/>
                <a:cs typeface="Calibri" pitchFamily="34" charset="0"/>
              </a:rPr>
              <a:t>SŠ</a:t>
            </a:r>
            <a:r>
              <a:rPr lang="hr-HR" sz="2600" b="1" i="1" u="sng" dirty="0" smtClean="0">
                <a:latin typeface="Bell MT" pitchFamily="18" charset="0"/>
                <a:cs typeface="Calibri" pitchFamily="34" charset="0"/>
              </a:rPr>
              <a:t> I </a:t>
            </a:r>
            <a:r>
              <a:rPr lang="hr-HR" sz="2600" i="1" dirty="0" smtClean="0">
                <a:latin typeface="Bell MT" pitchFamily="18" charset="0"/>
                <a:cs typeface="Calibri" pitchFamily="34" charset="0"/>
              </a:rPr>
              <a:t>- </a:t>
            </a:r>
            <a:r>
              <a:rPr lang="hr-HR" sz="2600" i="1" dirty="0" err="1" smtClean="0">
                <a:latin typeface="Bell MT" pitchFamily="18" charset="0"/>
                <a:cs typeface="Calibri" pitchFamily="34" charset="0"/>
              </a:rPr>
              <a:t>14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 učenika</a:t>
            </a:r>
          </a:p>
          <a:p>
            <a:r>
              <a:rPr lang="hr-HR" sz="2600" b="1" i="1" u="sng" dirty="0" smtClean="0">
                <a:latin typeface="Bell MT" pitchFamily="18" charset="0"/>
                <a:cs typeface="Calibri" pitchFamily="34" charset="0"/>
              </a:rPr>
              <a:t>Kategorija </a:t>
            </a:r>
            <a:r>
              <a:rPr lang="hr-HR" sz="2600" b="1" i="1" u="sng" dirty="0" err="1" smtClean="0">
                <a:latin typeface="Bell MT" pitchFamily="18" charset="0"/>
                <a:cs typeface="Calibri" pitchFamily="34" charset="0"/>
              </a:rPr>
              <a:t>SŠ</a:t>
            </a:r>
            <a:r>
              <a:rPr lang="hr-HR" sz="2600" b="1" i="1" u="sng" dirty="0" smtClean="0">
                <a:latin typeface="Bell MT" pitchFamily="18" charset="0"/>
                <a:cs typeface="Calibri" pitchFamily="34" charset="0"/>
              </a:rPr>
              <a:t> II A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- 3 učenika</a:t>
            </a:r>
          </a:p>
          <a:p>
            <a:r>
              <a:rPr lang="hr-HR" sz="2600" b="1" i="1" u="sng" dirty="0" smtClean="0">
                <a:latin typeface="Bell MT" pitchFamily="18" charset="0"/>
                <a:cs typeface="Calibri" pitchFamily="34" charset="0"/>
              </a:rPr>
              <a:t>ŽUPANIJSKA RAZINA: 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održana </a:t>
            </a:r>
            <a:r>
              <a:rPr lang="hr-HR" sz="2600" dirty="0" err="1" smtClean="0">
                <a:latin typeface="Bell MT" pitchFamily="18" charset="0"/>
                <a:cs typeface="Calibri" pitchFamily="34" charset="0"/>
              </a:rPr>
              <a:t>21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. veljače </a:t>
            </a:r>
            <a:r>
              <a:rPr lang="hr-HR" sz="2600" dirty="0" err="1" smtClean="0">
                <a:latin typeface="Bell MT" pitchFamily="18" charset="0"/>
                <a:cs typeface="Calibri" pitchFamily="34" charset="0"/>
              </a:rPr>
              <a:t>2018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., a pozvan je 1 učenik:</a:t>
            </a:r>
          </a:p>
          <a:p>
            <a:r>
              <a:rPr lang="hr-HR" sz="2600" b="1" i="1" dirty="0" smtClean="0">
                <a:latin typeface="Bell MT" pitchFamily="18" charset="0"/>
                <a:cs typeface="Calibri" pitchFamily="34" charset="0"/>
              </a:rPr>
              <a:t>OSTVARENI REZULTATI: </a:t>
            </a:r>
            <a:endParaRPr lang="hr-HR" sz="2600" dirty="0" smtClean="0">
              <a:latin typeface="Bell MT" pitchFamily="18" charset="0"/>
              <a:cs typeface="Calibri" pitchFamily="34" charset="0"/>
            </a:endParaRPr>
          </a:p>
          <a:p>
            <a:r>
              <a:rPr lang="hr-HR" sz="2600" i="1" dirty="0" smtClean="0">
                <a:latin typeface="Bell MT" pitchFamily="18" charset="0"/>
                <a:cs typeface="Calibri" pitchFamily="34" charset="0"/>
              </a:rPr>
              <a:t>Kategorija </a:t>
            </a:r>
            <a:r>
              <a:rPr lang="hr-HR" sz="2600" i="1" dirty="0" err="1" smtClean="0">
                <a:latin typeface="Bell MT" pitchFamily="18" charset="0"/>
                <a:cs typeface="Calibri" pitchFamily="34" charset="0"/>
              </a:rPr>
              <a:t>SŠ</a:t>
            </a:r>
            <a:r>
              <a:rPr lang="hr-HR" sz="2600" i="1" dirty="0" smtClean="0">
                <a:latin typeface="Bell MT" pitchFamily="18" charset="0"/>
                <a:cs typeface="Calibri" pitchFamily="34" charset="0"/>
              </a:rPr>
              <a:t> II </a:t>
            </a:r>
            <a:r>
              <a:rPr lang="hr-HR" sz="2600" b="1" i="1" dirty="0" smtClean="0">
                <a:latin typeface="Bell MT" pitchFamily="18" charset="0"/>
                <a:cs typeface="Calibri" pitchFamily="34" charset="0"/>
              </a:rPr>
              <a:t>– </a:t>
            </a:r>
            <a:r>
              <a:rPr lang="hr-HR" sz="2600" b="1" dirty="0" smtClean="0">
                <a:latin typeface="Bell MT" pitchFamily="18" charset="0"/>
                <a:cs typeface="Calibri" pitchFamily="34" charset="0"/>
              </a:rPr>
              <a:t>8. mjesto 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Leon </a:t>
            </a:r>
            <a:r>
              <a:rPr lang="hr-HR" sz="2600" dirty="0" err="1" smtClean="0">
                <a:latin typeface="Bell MT" pitchFamily="18" charset="0"/>
                <a:cs typeface="Calibri" pitchFamily="34" charset="0"/>
              </a:rPr>
              <a:t>Gotić</a:t>
            </a:r>
            <a:r>
              <a:rPr lang="hr-HR" sz="2600" dirty="0" smtClean="0">
                <a:latin typeface="Bell MT" pitchFamily="18" charset="0"/>
                <a:cs typeface="Calibri" pitchFamily="34" charset="0"/>
              </a:rPr>
              <a:t>, </a:t>
            </a:r>
            <a:r>
              <a:rPr lang="hr-HR" sz="2600" dirty="0" err="1" smtClean="0">
                <a:latin typeface="Bell MT" pitchFamily="18" charset="0"/>
                <a:cs typeface="Calibri" pitchFamily="34" charset="0"/>
              </a:rPr>
              <a:t>3.S</a:t>
            </a:r>
            <a:endParaRPr lang="hr-HR" sz="2600" b="1" dirty="0" smtClean="0">
              <a:latin typeface="Bell MT" pitchFamily="18" charset="0"/>
              <a:cs typeface="Calibri" pitchFamily="34" charset="0"/>
            </a:endParaRPr>
          </a:p>
          <a:p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Bell MT" pitchFamily="18" charset="0"/>
                <a:cs typeface="Calibri" pitchFamily="34" charset="0"/>
              </a:rPr>
              <a:t>KEMIJ</a:t>
            </a:r>
            <a:r>
              <a:rPr lang="hr-HR" dirty="0" smtClean="0">
                <a:latin typeface="Bell MT" pitchFamily="18" charset="0"/>
                <a:cs typeface="Calibri" pitchFamily="34" charset="0"/>
              </a:rPr>
              <a:t>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err="1" smtClean="0">
                <a:latin typeface="Bell MT" pitchFamily="18" charset="0"/>
                <a:cs typeface="Calibri" pitchFamily="34" charset="0"/>
              </a:rPr>
              <a:t>ŠKOLSKA</a:t>
            </a:r>
            <a:r>
              <a:rPr lang="en-US" sz="2000" b="1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en-US" sz="2000" b="1" dirty="0" err="1" smtClean="0">
                <a:latin typeface="Bell MT" pitchFamily="18" charset="0"/>
                <a:cs typeface="Calibri" pitchFamily="34" charset="0"/>
              </a:rPr>
              <a:t>RAZINA</a:t>
            </a:r>
            <a:r>
              <a:rPr lang="hr-HR" sz="2000" b="1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– 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održana je 7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.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 veljače 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201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8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., 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a sudjelovalo je </a:t>
            </a:r>
            <a:r>
              <a:rPr lang="en-US" sz="2000" dirty="0" err="1" smtClean="0">
                <a:latin typeface="Bell MT" pitchFamily="18" charset="0"/>
                <a:cs typeface="Calibri" pitchFamily="34" charset="0"/>
              </a:rPr>
              <a:t>ukupn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o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32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 učenika:</a:t>
            </a:r>
            <a:endParaRPr lang="sl-SI" sz="2000" dirty="0" smtClean="0">
              <a:latin typeface="Bell MT" pitchFamily="18" charset="0"/>
              <a:cs typeface="Calibri" pitchFamily="34" charset="0"/>
            </a:endParaRPr>
          </a:p>
          <a:p>
            <a:r>
              <a:rPr lang="en-US" sz="2000" dirty="0" smtClean="0">
                <a:latin typeface="Bell MT" pitchFamily="18" charset="0"/>
                <a:cs typeface="Calibri" pitchFamily="34" charset="0"/>
              </a:rPr>
              <a:t>1. </a:t>
            </a:r>
            <a:r>
              <a:rPr lang="en-US" sz="2000" dirty="0" err="1" smtClean="0">
                <a:latin typeface="Bell MT" pitchFamily="18" charset="0"/>
                <a:cs typeface="Calibri" pitchFamily="34" charset="0"/>
              </a:rPr>
              <a:t>razredi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- 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12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 u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čenika</a:t>
            </a:r>
            <a:endParaRPr lang="sl-SI" sz="2000" dirty="0" smtClean="0">
              <a:latin typeface="Bell MT" pitchFamily="18" charset="0"/>
              <a:cs typeface="Calibri" pitchFamily="34" charset="0"/>
            </a:endParaRPr>
          </a:p>
          <a:p>
            <a:r>
              <a:rPr lang="en-US" sz="2000" dirty="0" smtClean="0">
                <a:latin typeface="Bell MT" pitchFamily="18" charset="0"/>
                <a:cs typeface="Calibri" pitchFamily="34" charset="0"/>
              </a:rPr>
              <a:t>2. </a:t>
            </a:r>
            <a:r>
              <a:rPr lang="en-US" sz="2000" dirty="0" err="1" smtClean="0">
                <a:latin typeface="Bell MT" pitchFamily="18" charset="0"/>
                <a:cs typeface="Calibri" pitchFamily="34" charset="0"/>
              </a:rPr>
              <a:t>razredi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- 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8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 u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čenika</a:t>
            </a:r>
            <a:endParaRPr lang="sl-SI" sz="2000" dirty="0" smtClean="0">
              <a:latin typeface="Bell MT" pitchFamily="18" charset="0"/>
              <a:cs typeface="Calibri" pitchFamily="34" charset="0"/>
            </a:endParaRPr>
          </a:p>
          <a:p>
            <a:r>
              <a:rPr lang="en-US" sz="2000" dirty="0" smtClean="0">
                <a:latin typeface="Bell MT" pitchFamily="18" charset="0"/>
                <a:cs typeface="Calibri" pitchFamily="34" charset="0"/>
              </a:rPr>
              <a:t>3. </a:t>
            </a:r>
            <a:r>
              <a:rPr lang="en-US" sz="2000" dirty="0" err="1" smtClean="0">
                <a:latin typeface="Bell MT" pitchFamily="18" charset="0"/>
                <a:cs typeface="Calibri" pitchFamily="34" charset="0"/>
              </a:rPr>
              <a:t>razredi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- 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5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 u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čenika</a:t>
            </a:r>
            <a:endParaRPr lang="sl-SI" sz="2000" dirty="0" smtClean="0">
              <a:latin typeface="Bell MT" pitchFamily="18" charset="0"/>
              <a:cs typeface="Calibri" pitchFamily="34" charset="0"/>
            </a:endParaRPr>
          </a:p>
          <a:p>
            <a:r>
              <a:rPr lang="en-US" sz="2000" dirty="0" smtClean="0">
                <a:latin typeface="Bell MT" pitchFamily="18" charset="0"/>
                <a:cs typeface="Calibri" pitchFamily="34" charset="0"/>
              </a:rPr>
              <a:t>4. </a:t>
            </a:r>
            <a:r>
              <a:rPr lang="en-US" sz="2000" dirty="0" err="1" smtClean="0">
                <a:latin typeface="Bell MT" pitchFamily="18" charset="0"/>
                <a:cs typeface="Calibri" pitchFamily="34" charset="0"/>
              </a:rPr>
              <a:t>razredi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- 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7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 u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čenika</a:t>
            </a:r>
            <a:endParaRPr lang="sl-SI" sz="2000" dirty="0" smtClean="0">
              <a:latin typeface="Bell MT" pitchFamily="18" charset="0"/>
              <a:cs typeface="Calibri" pitchFamily="34" charset="0"/>
            </a:endParaRPr>
          </a:p>
          <a:p>
            <a:r>
              <a:rPr lang="en-US" sz="2000" dirty="0" smtClean="0">
                <a:latin typeface="Bell MT" pitchFamily="18" charset="0"/>
                <a:cs typeface="Calibri" pitchFamily="34" charset="0"/>
              </a:rPr>
              <a:t>Na </a:t>
            </a:r>
            <a:r>
              <a:rPr lang="en-US" sz="2000" dirty="0" err="1" smtClean="0">
                <a:latin typeface="Bell MT" pitchFamily="18" charset="0"/>
                <a:cs typeface="Calibri" pitchFamily="34" charset="0"/>
              </a:rPr>
              <a:t>županijsko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Bell MT" pitchFamily="18" charset="0"/>
                <a:cs typeface="Calibri" pitchFamily="34" charset="0"/>
              </a:rPr>
              <a:t>natjecanje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en-US" sz="2000" dirty="0" err="1" smtClean="0">
                <a:latin typeface="Bell MT" pitchFamily="18" charset="0"/>
                <a:cs typeface="Calibri" pitchFamily="34" charset="0"/>
              </a:rPr>
              <a:t>pozvano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 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7</a:t>
            </a:r>
            <a:r>
              <a:rPr lang="en-US" sz="2000" dirty="0" smtClean="0">
                <a:latin typeface="Bell MT" pitchFamily="18" charset="0"/>
                <a:cs typeface="Calibri" pitchFamily="34" charset="0"/>
              </a:rPr>
              <a:t> u</a:t>
            </a:r>
            <a:r>
              <a:rPr lang="hr-HR" sz="2000" dirty="0" err="1" smtClean="0">
                <a:latin typeface="Bell MT" pitchFamily="18" charset="0"/>
                <a:cs typeface="Calibri" pitchFamily="34" charset="0"/>
              </a:rPr>
              <a:t>čenica</a:t>
            </a:r>
            <a:r>
              <a:rPr lang="hr-HR" sz="2000" dirty="0" smtClean="0">
                <a:latin typeface="Bell MT" pitchFamily="18" charset="0"/>
                <a:cs typeface="Calibri" pitchFamily="34" charset="0"/>
              </a:rPr>
              <a:t> (1. razred – 2 učenice; 2. razred – 2 učenice; 3. razred – 2 učenice; 4. razred – 1 učenica)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1817</Words>
  <Application>Microsoft Office PowerPoint</Application>
  <PresentationFormat>Prikaz na zaslonu (16:9)</PresentationFormat>
  <Paragraphs>167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27</vt:i4>
      </vt:variant>
    </vt:vector>
  </HeadingPairs>
  <TitlesOfParts>
    <vt:vector size="28" baseType="lpstr">
      <vt:lpstr>Office Theme</vt:lpstr>
      <vt:lpstr>ANALIZA ŠKOLSKIH, ŽUPANIJSKIH I DRŽAVNIH NATJECANJA UČENIKA šk.god. 2017./2018.</vt:lpstr>
      <vt:lpstr>LiDraNo</vt:lpstr>
      <vt:lpstr>Hrvatski jezik</vt:lpstr>
      <vt:lpstr>Latinski jezik</vt:lpstr>
      <vt:lpstr>FRANCUSKI JEZIK</vt:lpstr>
      <vt:lpstr>ŠPANJOLSKI JEZIK</vt:lpstr>
      <vt:lpstr>ENGLESKI JEZIK</vt:lpstr>
      <vt:lpstr>NJEMAČKI JEZIK</vt:lpstr>
      <vt:lpstr>KEMIJA</vt:lpstr>
      <vt:lpstr>KEMIJA</vt:lpstr>
      <vt:lpstr>BIOLOGIJA</vt:lpstr>
      <vt:lpstr>MATEMATIKA</vt:lpstr>
      <vt:lpstr>MATEMATIKA</vt:lpstr>
      <vt:lpstr>FIZIKA</vt:lpstr>
      <vt:lpstr>FIZIKA</vt:lpstr>
      <vt:lpstr>INFORMATIKA-RAČUNALSTVO (INFOKUP)</vt:lpstr>
      <vt:lpstr>GEOGRAFIJA</vt:lpstr>
      <vt:lpstr>GEOGRAFIJA</vt:lpstr>
      <vt:lpstr>POVIJEST</vt:lpstr>
      <vt:lpstr>POVIJEST</vt:lpstr>
      <vt:lpstr>FILOZOFIJA</vt:lpstr>
      <vt:lpstr>LIKOVNA UMJETNOST</vt:lpstr>
      <vt:lpstr>VJERONAUČNA OLIMPIJADA</vt:lpstr>
      <vt:lpstr>Ponos domovine</vt:lpstr>
      <vt:lpstr>NOVIGRADSKO PROLJEĆE</vt:lpstr>
      <vt:lpstr>ČITANJEM DO ZVIJEZDA</vt:lpstr>
      <vt:lpstr>UKUPAN BROJ UČENIKA SUDIONIKA NA NATJECANJIMA: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2017-07-14T17:38:22Z</dcterms:created>
  <dcterms:modified xsi:type="dcterms:W3CDTF">2018-05-22T08:27:30Z</dcterms:modified>
</cp:coreProperties>
</file>